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8" r:id="rId2"/>
    <p:sldId id="262" r:id="rId3"/>
    <p:sldId id="335" r:id="rId4"/>
    <p:sldId id="277" r:id="rId5"/>
    <p:sldId id="365" r:id="rId6"/>
    <p:sldId id="369" r:id="rId7"/>
    <p:sldId id="266" r:id="rId8"/>
    <p:sldId id="317" r:id="rId9"/>
    <p:sldId id="346" r:id="rId10"/>
    <p:sldId id="367" r:id="rId11"/>
    <p:sldId id="268" r:id="rId12"/>
    <p:sldId id="364" r:id="rId13"/>
  </p:sldIdLst>
  <p:sldSz cx="12192000" cy="6858000"/>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E79"/>
    <a:srgbClr val="FF3300"/>
    <a:srgbClr val="A5A5A5"/>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5220" autoAdjust="0"/>
  </p:normalViewPr>
  <p:slideViewPr>
    <p:cSldViewPr snapToGrid="0">
      <p:cViewPr varScale="1">
        <p:scale>
          <a:sx n="89" d="100"/>
          <a:sy n="89" d="100"/>
        </p:scale>
        <p:origin x="72" y="10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948D2E-AF02-4DCE-B074-B92153B9F500}" type="datetimeFigureOut">
              <a:rPr lang="zh-CN" altLang="en-US" smtClean="0"/>
              <a:t>2021/2/2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DA67F-B4CA-4472-A62D-C6C405E2262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在对话系统中，对话行为识别和情感分类是两个相关任务，能够帮助进行识别说话者的意图。其中，对话行为能够展示说话者显式的意图，而情感能展现说话者隐式的意图 </a:t>
            </a:r>
            <a:r>
              <a:rPr lang="en-US" altLang="zh-CN" dirty="0">
                <a:effectLst/>
              </a:rPr>
              <a:t>[1]</a:t>
            </a:r>
            <a:r>
              <a:rPr lang="zh-CN" altLang="en-US" dirty="0"/>
              <a:t>。 </a:t>
            </a:r>
          </a:p>
          <a:p>
            <a:r>
              <a:rPr lang="zh-CN" altLang="en-US" dirty="0"/>
              <a:t>更具体的来说，对话行为识别和对话情感分类都可以看作是分类任务，目标是将对话中的每条语句标注上对应的</a:t>
            </a:r>
            <a:r>
              <a:rPr lang="en-US" altLang="zh-CN" dirty="0"/>
              <a:t>DA</a:t>
            </a:r>
            <a:r>
              <a:rPr lang="zh-CN" altLang="en-US" dirty="0"/>
              <a:t>标签和</a:t>
            </a:r>
            <a:r>
              <a:rPr lang="en-US" altLang="zh-CN" dirty="0"/>
              <a:t>SC</a:t>
            </a:r>
            <a:r>
              <a:rPr lang="zh-CN" altLang="en-US" dirty="0"/>
              <a:t>标签。 </a:t>
            </a:r>
          </a:p>
          <a:p>
            <a:r>
              <a:rPr lang="zh-CN" altLang="en-US" dirty="0"/>
              <a:t>直观上，有两个关键因素有助于对话行为识别和情感预测。一个是跨任务的相互交互信息</a:t>
            </a:r>
            <a:r>
              <a:rPr lang="en-US" altLang="zh-CN" dirty="0"/>
              <a:t>mutual interaction information</a:t>
            </a:r>
            <a:r>
              <a:rPr lang="zh-CN" altLang="en-US" dirty="0"/>
              <a:t>，另一个是对话中的上下文信息</a:t>
            </a:r>
            <a:r>
              <a:rPr lang="en-US" altLang="zh-CN" dirty="0"/>
              <a:t>context information</a:t>
            </a:r>
            <a:r>
              <a:rPr lang="zh-CN" altLang="en-US" dirty="0"/>
              <a:t>。</a:t>
            </a:r>
            <a:endParaRPr lang="en-US" altLang="zh-CN" dirty="0"/>
          </a:p>
          <a:p>
            <a:r>
              <a:rPr lang="zh-CN" altLang="en-US" dirty="0"/>
              <a:t>如图</a:t>
            </a:r>
            <a:r>
              <a:rPr lang="en-US" altLang="zh-CN" dirty="0"/>
              <a:t>3</a:t>
            </a:r>
            <a:r>
              <a:rPr lang="zh-CN" altLang="en-US" dirty="0"/>
              <a:t>所示，前人的联合建模工作中，</a:t>
            </a:r>
            <a:r>
              <a:rPr lang="en-US" altLang="zh-CN" dirty="0" err="1"/>
              <a:t>Cerisara</a:t>
            </a:r>
            <a:r>
              <a:rPr lang="zh-CN" altLang="en-US" dirty="0"/>
              <a:t>等人</a:t>
            </a:r>
            <a:r>
              <a:rPr lang="en-US" altLang="zh-CN" dirty="0"/>
              <a:t>[1]</a:t>
            </a:r>
            <a:r>
              <a:rPr lang="zh-CN" altLang="en-US" dirty="0"/>
              <a:t>专注于相互交互信息（图</a:t>
            </a:r>
            <a:r>
              <a:rPr lang="en-US" altLang="zh-CN" dirty="0"/>
              <a:t>3</a:t>
            </a:r>
            <a:r>
              <a:rPr lang="zh-CN" altLang="en-US" dirty="0"/>
              <a:t>左），</a:t>
            </a:r>
            <a:r>
              <a:rPr lang="en-US" altLang="zh-CN" dirty="0"/>
              <a:t>Kim</a:t>
            </a:r>
            <a:r>
              <a:rPr lang="zh-CN" altLang="en-US" dirty="0"/>
              <a:t>等人</a:t>
            </a:r>
            <a:r>
              <a:rPr lang="en-US" altLang="zh-CN" dirty="0"/>
              <a:t>[2]</a:t>
            </a:r>
            <a:r>
              <a:rPr lang="zh-CN" altLang="en-US" dirty="0"/>
              <a:t>专注于对话历史信息（图</a:t>
            </a:r>
            <a:r>
              <a:rPr lang="en-US" altLang="zh-CN" dirty="0"/>
              <a:t>3</a:t>
            </a:r>
            <a:r>
              <a:rPr lang="zh-CN" altLang="en-US" dirty="0"/>
              <a:t>右）。最近，</a:t>
            </a:r>
            <a:r>
              <a:rPr lang="en-US" altLang="zh-CN" dirty="0"/>
              <a:t>Qin</a:t>
            </a:r>
            <a:r>
              <a:rPr lang="zh-CN" altLang="en-US" dirty="0"/>
              <a:t>等人</a:t>
            </a:r>
            <a:r>
              <a:rPr lang="en-US" altLang="zh-CN" dirty="0"/>
              <a:t>[3]</a:t>
            </a:r>
            <a:r>
              <a:rPr lang="zh-CN" altLang="en-US" dirty="0"/>
              <a:t>提出</a:t>
            </a:r>
            <a:r>
              <a:rPr lang="en-US" altLang="zh-CN" dirty="0"/>
              <a:t>DCR-Net</a:t>
            </a:r>
            <a:r>
              <a:rPr lang="zh-CN" altLang="en-US" dirty="0"/>
              <a:t>模型，虽然取得了较好效果，但是该模型却是以一种</a:t>
            </a:r>
            <a:r>
              <a:rPr lang="en-US" altLang="zh-CN" dirty="0"/>
              <a:t>pipeline</a:t>
            </a:r>
            <a:r>
              <a:rPr lang="zh-CN" altLang="en-US" dirty="0"/>
              <a:t>的方式来获取两种信息：在</a:t>
            </a:r>
            <a:r>
              <a:rPr lang="en-US" altLang="zh-CN" dirty="0"/>
              <a:t>Encoder</a:t>
            </a:r>
            <a:r>
              <a:rPr lang="zh-CN" altLang="en-US" dirty="0"/>
              <a:t>端获取对话历史信息，在</a:t>
            </a:r>
            <a:r>
              <a:rPr lang="en-US" altLang="zh-CN" dirty="0"/>
              <a:t>relation layer</a:t>
            </a:r>
            <a:r>
              <a:rPr lang="zh-CN" altLang="en-US" dirty="0"/>
              <a:t>端获取交互信息。但是我们认为，该类流水线式的模型存在一个问题： </a:t>
            </a:r>
            <a:r>
              <a:rPr lang="zh-CN" altLang="en-US" b="1" dirty="0"/>
              <a:t>两种信息是单独建模的。</a:t>
            </a:r>
            <a:endParaRPr lang="zh-CN" altLang="en-US" dirty="0"/>
          </a:p>
          <a:p>
            <a:r>
              <a:rPr lang="zh-CN" altLang="en-US" dirty="0"/>
              <a:t>所以接下来的问题是： </a:t>
            </a:r>
            <a:r>
              <a:rPr lang="zh-CN" altLang="en-US" b="1" dirty="0"/>
              <a:t>我们是否可以在一个统一的框架中同时对相互交互信息和上下文信息建模，来将它们完全整合呢？</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3</a:t>
            </a:fld>
            <a:endParaRPr lang="zh-CN" altLang="en-US"/>
          </a:p>
        </p:txBody>
      </p:sp>
    </p:spTree>
    <p:extLst>
      <p:ext uri="{BB962C8B-B14F-4D97-AF65-F5344CB8AC3E}">
        <p14:creationId xmlns:p14="http://schemas.microsoft.com/office/powerpoint/2010/main" val="901585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effectLst/>
              </a:rPr>
              <a:t>如图所示，这是模型的整体框架。由三部分组成，第一部分为分层对话者感知编码器；第二部分为核心模块</a:t>
            </a:r>
            <a:r>
              <a:rPr lang="en-US" altLang="zh-CN" dirty="0">
                <a:effectLst/>
              </a:rPr>
              <a:t>——</a:t>
            </a:r>
            <a:r>
              <a:rPr lang="zh-CN" altLang="en-US" dirty="0">
                <a:effectLst/>
              </a:rPr>
              <a:t>协同图交互层；第三部分为解码器部分。将在以下部分中作详细介绍。</a:t>
            </a:r>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4</a:t>
            </a:fld>
            <a:endParaRPr lang="zh-CN" altLang="en-US"/>
          </a:p>
        </p:txBody>
      </p:sp>
    </p:spTree>
    <p:extLst>
      <p:ext uri="{BB962C8B-B14F-4D97-AF65-F5344CB8AC3E}">
        <p14:creationId xmlns:p14="http://schemas.microsoft.com/office/powerpoint/2010/main" val="1286295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5</a:t>
            </a:fld>
            <a:endParaRPr lang="zh-CN" altLang="en-US"/>
          </a:p>
        </p:txBody>
      </p:sp>
    </p:spTree>
    <p:extLst>
      <p:ext uri="{BB962C8B-B14F-4D97-AF65-F5344CB8AC3E}">
        <p14:creationId xmlns:p14="http://schemas.microsoft.com/office/powerpoint/2010/main" val="2155451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首先，由公式</a:t>
            </a:r>
            <a:r>
              <a:rPr lang="en-US" altLang="zh-CN" dirty="0"/>
              <a:t>3</a:t>
            </a:r>
            <a:r>
              <a:rPr lang="zh-CN" altLang="en-US" dirty="0"/>
              <a:t>计算出</a:t>
            </a:r>
            <a:r>
              <a:rPr lang="en-US" altLang="zh-CN" dirty="0"/>
              <a:t>hi</a:t>
            </a:r>
            <a:r>
              <a:rPr lang="zh-CN" altLang="en-US" dirty="0"/>
              <a:t>邻接节点</a:t>
            </a:r>
            <a:r>
              <a:rPr lang="en-US" altLang="zh-CN" dirty="0" err="1"/>
              <a:t>hj</a:t>
            </a:r>
            <a:r>
              <a:rPr lang="zh-CN" altLang="en-US" dirty="0"/>
              <a:t>的重要性，然后通过公式</a:t>
            </a:r>
            <a:r>
              <a:rPr lang="en-US" altLang="zh-CN" dirty="0"/>
              <a:t>2</a:t>
            </a:r>
            <a:r>
              <a:rPr lang="zh-CN" altLang="en-US" dirty="0"/>
              <a:t>获取</a:t>
            </a:r>
            <a:r>
              <a:rPr lang="en-US" altLang="zh-CN" dirty="0"/>
              <a:t>attention</a:t>
            </a:r>
            <a:r>
              <a:rPr lang="zh-CN" altLang="en-US" dirty="0"/>
              <a:t>分数，最后使用求和的方式得到节点更新后的表示。这里我们还引入了多头注意力机制。 </a:t>
            </a:r>
          </a:p>
        </p:txBody>
      </p:sp>
      <p:sp>
        <p:nvSpPr>
          <p:cNvPr id="4" name="灯片编号占位符 3"/>
          <p:cNvSpPr>
            <a:spLocks noGrp="1"/>
          </p:cNvSpPr>
          <p:nvPr>
            <p:ph type="sldNum" sz="quarter" idx="5"/>
          </p:nvPr>
        </p:nvSpPr>
        <p:spPr/>
        <p:txBody>
          <a:bodyPr/>
          <a:lstStyle/>
          <a:p>
            <a:fld id="{01FDA67F-B4CA-4472-A62D-C6C405E22629}" type="slidenum">
              <a:rPr lang="zh-CN" altLang="en-US" smtClean="0"/>
              <a:t>6</a:t>
            </a:fld>
            <a:endParaRPr lang="zh-CN" altLang="en-US"/>
          </a:p>
        </p:txBody>
      </p:sp>
    </p:spTree>
    <p:extLst>
      <p:ext uri="{BB962C8B-B14F-4D97-AF65-F5344CB8AC3E}">
        <p14:creationId xmlns:p14="http://schemas.microsoft.com/office/powerpoint/2010/main" val="931093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7</a:t>
            </a:fld>
            <a:endParaRPr lang="zh-CN" altLang="en-US"/>
          </a:p>
        </p:txBody>
      </p:sp>
    </p:spTree>
    <p:extLst>
      <p:ext uri="{BB962C8B-B14F-4D97-AF65-F5344CB8AC3E}">
        <p14:creationId xmlns:p14="http://schemas.microsoft.com/office/powerpoint/2010/main" val="358206004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normAutofit/>
          </a:bodyPr>
          <a:lstStyle>
            <a:lvl1pPr algn="ctr" defTabSz="914377" rtl="0" eaLnBrk="1" latinLnBrk="0" hangingPunct="1">
              <a:lnSpc>
                <a:spcPct val="90000"/>
              </a:lnSpc>
              <a:spcBef>
                <a:spcPct val="0"/>
              </a:spcBef>
              <a:buNone/>
              <a:defRPr lang="zh-CN" altLang="en-US" sz="3600" b="1" kern="1200" dirty="0">
                <a:solidFill>
                  <a:schemeClr val="accent1">
                    <a:lumMod val="50000"/>
                  </a:schemeClr>
                </a:solidFill>
                <a:latin typeface="Times New Roman" panose="02020603050405020304" pitchFamily="18" charset="0"/>
                <a:ea typeface="仿宋" panose="02010609060101010101" pitchFamily="49" charset="-122"/>
                <a:cs typeface="Times New Roman" panose="02020603050405020304" pitchFamily="18" charset="0"/>
              </a:defRPr>
            </a:lvl1pPr>
          </a:lstStyle>
          <a:p>
            <a:r>
              <a:rPr lang="zh-CN" altLang="en-US" dirty="0"/>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36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dirty="0"/>
              <a:t>单击以编辑母版副标题样式</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pic>
        <p:nvPicPr>
          <p:cNvPr id="10" name="图片 9"/>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grpSp>
        <p:nvGrpSpPr>
          <p:cNvPr id="17" name="组合 16"/>
          <p:cNvGrpSpPr/>
          <p:nvPr userDrawn="1"/>
        </p:nvGrpSpPr>
        <p:grpSpPr>
          <a:xfrm>
            <a:off x="0" y="0"/>
            <a:ext cx="12204000" cy="982316"/>
            <a:chOff x="0" y="0"/>
            <a:chExt cx="12204000" cy="982316"/>
          </a:xfrm>
        </p:grpSpPr>
        <p:pic>
          <p:nvPicPr>
            <p:cNvPr id="18" name="图片 17"/>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19" name="图片 18"/>
            <p:cNvPicPr>
              <a:picLocks noChangeAspect="1"/>
            </p:cNvPicPr>
            <p:nvPr/>
          </p:nvPicPr>
          <p:blipFill>
            <a:blip r:embed="rId4"/>
            <a:stretch>
              <a:fillRect/>
            </a:stretch>
          </p:blipFill>
          <p:spPr>
            <a:xfrm>
              <a:off x="11503025" y="127573"/>
              <a:ext cx="571764" cy="720000"/>
            </a:xfrm>
            <a:prstGeom prst="rect">
              <a:avLst/>
            </a:prstGeom>
          </p:spPr>
        </p:pic>
        <p:pic>
          <p:nvPicPr>
            <p:cNvPr id="21" name="图片 20"/>
            <p:cNvPicPr>
              <a:picLocks noChangeAspect="1"/>
            </p:cNvPicPr>
            <p:nvPr/>
          </p:nvPicPr>
          <p:blipFill rotWithShape="1">
            <a:blip r:embed="rId5"/>
            <a:srcRect b="41473"/>
            <a:stretch>
              <a:fillRect/>
            </a:stretch>
          </p:blipFill>
          <p:spPr>
            <a:xfrm>
              <a:off x="779089" y="689929"/>
              <a:ext cx="2924175" cy="239712"/>
            </a:xfrm>
            <a:prstGeom prst="rect">
              <a:avLst/>
            </a:prstGeom>
          </p:spPr>
        </p:pic>
        <p:sp>
          <p:nvSpPr>
            <p:cNvPr id="22" name="矩形 21"/>
            <p:cNvSpPr/>
            <p:nvPr/>
          </p:nvSpPr>
          <p:spPr>
            <a:xfrm flipH="1">
              <a:off x="1182393" y="397541"/>
              <a:ext cx="2843605" cy="584775"/>
            </a:xfrm>
            <a:prstGeom prst="rect">
              <a:avLst/>
            </a:prstGeom>
          </p:spPr>
          <p:txBody>
            <a:bodyPr wrap="squar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23" name="图片 22"/>
            <p:cNvPicPr>
              <a:picLocks noChangeAspect="1"/>
            </p:cNvPicPr>
            <p:nvPr/>
          </p:nvPicPr>
          <p:blipFill rotWithShape="1">
            <a:blip r:embed="rId6"/>
            <a:srcRect b="25639"/>
            <a:stretch>
              <a:fillRect/>
            </a:stretch>
          </p:blipFill>
          <p:spPr>
            <a:xfrm>
              <a:off x="883306" y="118429"/>
              <a:ext cx="3038475" cy="849946"/>
            </a:xfrm>
            <a:prstGeom prst="rect">
              <a:avLst/>
            </a:prstGeom>
          </p:spPr>
        </p:pic>
        <p:sp>
          <p:nvSpPr>
            <p:cNvPr id="24" name="矩形 23"/>
            <p:cNvSpPr/>
            <p:nvPr/>
          </p:nvSpPr>
          <p:spPr>
            <a:xfrm>
              <a:off x="1004107" y="80242"/>
              <a:ext cx="3021891" cy="769441"/>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25" name="矩形 24"/>
            <p:cNvSpPr/>
            <p:nvPr/>
          </p:nvSpPr>
          <p:spPr>
            <a:xfrm>
              <a:off x="10261931" y="99463"/>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27" name="矩形 26"/>
          <p:cNvSpPr/>
          <p:nvPr userDrawn="1"/>
        </p:nvSpPr>
        <p:spPr>
          <a:xfrm>
            <a:off x="9348395" y="308332"/>
            <a:ext cx="2843605" cy="646331"/>
          </a:xfrm>
          <a:prstGeom prst="rect">
            <a:avLst/>
          </a:prstGeom>
        </p:spPr>
        <p:txBody>
          <a:bodyPr wrap="square">
            <a:spAutoFit/>
          </a:bodyPr>
          <a:lstStyle/>
          <a:p>
            <a:r>
              <a:rPr lang="en-US" altLang="zh-CN" sz="1800" dirty="0">
                <a:solidFill>
                  <a:schemeClr val="bg1">
                    <a:lumMod val="85000"/>
                  </a:schemeClr>
                </a:solidFill>
                <a:latin typeface="Bahnschrift Condensed" panose="020B0502040204020203" pitchFamily="34" charset="0"/>
              </a:rPr>
              <a:t>Advanced Technique of Artificial  Intelligence</a:t>
            </a:r>
            <a:endParaRPr lang="zh-CN" altLang="en-US" sz="1800" dirty="0">
              <a:solidFill>
                <a:schemeClr val="bg1">
                  <a:lumMod val="85000"/>
                </a:schemeClr>
              </a:solidFill>
              <a:latin typeface="Bahnschrift Condensed" panose="020B0502040204020203"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2"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770528"/>
            <a:ext cx="10515600" cy="482946"/>
          </a:xfrm>
        </p:spPr>
        <p:txBody>
          <a:bodyPr>
            <a:noAutofit/>
          </a:bodyPr>
          <a:lstStyle>
            <a:lvl1pPr algn="ctr" defTabSz="914377"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r>
              <a:rPr lang="zh-CN" altLang="en-US" dirty="0"/>
              <a:t>单击此处编辑母版标题样式</a:t>
            </a:r>
          </a:p>
        </p:txBody>
      </p:sp>
      <p:sp>
        <p:nvSpPr>
          <p:cNvPr id="3" name="内容占位符 2"/>
          <p:cNvSpPr>
            <a:spLocks noGrp="1"/>
          </p:cNvSpPr>
          <p:nvPr>
            <p:ph idx="1" hasCustomPrompt="1"/>
          </p:nvPr>
        </p:nvSpPr>
        <p:spPr>
          <a:xfrm>
            <a:off x="838200" y="1316978"/>
            <a:ext cx="10515600" cy="4859989"/>
          </a:xfrm>
        </p:spPr>
        <p:txBody>
          <a:bodyPr/>
          <a:lstStyle>
            <a:lvl1pPr marL="358766" indent="-457189" algn="l" defTabSz="914377" rtl="0" eaLnBrk="0" fontAlgn="base" latinLnBrk="0" hangingPunct="0">
              <a:lnSpc>
                <a:spcPct val="90000"/>
              </a:lnSpc>
              <a:spcBef>
                <a:spcPct val="0"/>
              </a:spcBef>
              <a:spcAft>
                <a:spcPct val="0"/>
              </a:spcAft>
              <a:buSzPct val="75000"/>
              <a:buFont typeface="Wingdings" panose="05000000000000000000" pitchFamily="2" charset="2"/>
              <a:buChar char="n"/>
              <a:defRPr lang="zh-CN" altLang="en-US" sz="2600" b="1" kern="100" spc="51"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a:defRPr lang="zh-CN" altLang="en-US" sz="2400"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a:defRPr sz="2200"/>
            </a:lvl3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pic>
        <p:nvPicPr>
          <p:cNvPr id="14" name="图片 13"/>
          <p:cNvPicPr>
            <a:picLocks noChangeAspect="1"/>
          </p:cNvPicPr>
          <p:nvPr userDrawn="1"/>
        </p:nvPicPr>
        <p:blipFill>
          <a:blip r:embed="rId2"/>
          <a:stretch>
            <a:fillRect/>
          </a:stretch>
        </p:blipFill>
        <p:spPr>
          <a:xfrm>
            <a:off x="0" y="216"/>
            <a:ext cx="12204000" cy="603327"/>
          </a:xfrm>
          <a:prstGeom prst="rect">
            <a:avLst/>
          </a:prstGeom>
        </p:spPr>
      </p:pic>
      <p:grpSp>
        <p:nvGrpSpPr>
          <p:cNvPr id="9" name="组合 8"/>
          <p:cNvGrpSpPr/>
          <p:nvPr userDrawn="1"/>
        </p:nvGrpSpPr>
        <p:grpSpPr>
          <a:xfrm>
            <a:off x="2" y="3"/>
            <a:ext cx="12291087" cy="732329"/>
            <a:chOff x="0" y="0"/>
            <a:chExt cx="12291086" cy="732329"/>
          </a:xfrm>
        </p:grpSpPr>
        <p:pic>
          <p:nvPicPr>
            <p:cNvPr id="10" name="图片 9"/>
            <p:cNvPicPr>
              <a:picLocks noChangeAspect="1"/>
            </p:cNvPicPr>
            <p:nvPr/>
          </p:nvPicPr>
          <p:blipFill>
            <a:blip r:embed="rId2">
              <a:duotone>
                <a:schemeClr val="accent1">
                  <a:shade val="45000"/>
                  <a:satMod val="135000"/>
                </a:schemeClr>
                <a:prstClr val="white"/>
              </a:duotone>
            </a:blip>
            <a:stretch>
              <a:fillRect/>
            </a:stretch>
          </p:blipFill>
          <p:spPr>
            <a:xfrm>
              <a:off x="0" y="0"/>
              <a:ext cx="12204000" cy="603327"/>
            </a:xfrm>
            <a:prstGeom prst="rect">
              <a:avLst/>
            </a:prstGeom>
          </p:spPr>
        </p:pic>
        <p:pic>
          <p:nvPicPr>
            <p:cNvPr id="11" name="图片 10"/>
            <p:cNvPicPr>
              <a:picLocks noChangeAspect="1"/>
            </p:cNvPicPr>
            <p:nvPr/>
          </p:nvPicPr>
          <p:blipFill>
            <a:blip r:embed="rId3"/>
            <a:stretch>
              <a:fillRect/>
            </a:stretch>
          </p:blipFill>
          <p:spPr>
            <a:xfrm>
              <a:off x="565604" y="126322"/>
              <a:ext cx="1887310" cy="465182"/>
            </a:xfrm>
            <a:prstGeom prst="rect">
              <a:avLst/>
            </a:prstGeom>
          </p:spPr>
        </p:pic>
        <p:sp>
          <p:nvSpPr>
            <p:cNvPr id="12" name="矩形 11"/>
            <p:cNvSpPr/>
            <p:nvPr/>
          </p:nvSpPr>
          <p:spPr>
            <a:xfrm>
              <a:off x="565605" y="54946"/>
              <a:ext cx="2161457"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4"/>
            <a:stretch>
              <a:fillRect/>
            </a:stretch>
          </p:blipFill>
          <p:spPr>
            <a:xfrm>
              <a:off x="11781632" y="0"/>
              <a:ext cx="340517" cy="504825"/>
            </a:xfrm>
            <a:prstGeom prst="rect">
              <a:avLst/>
            </a:prstGeom>
          </p:spPr>
        </p:pic>
        <p:sp>
          <p:nvSpPr>
            <p:cNvPr id="15" name="矩形 14"/>
            <p:cNvSpPr/>
            <p:nvPr/>
          </p:nvSpPr>
          <p:spPr>
            <a:xfrm>
              <a:off x="10944359" y="178331"/>
              <a:ext cx="1346727" cy="553998"/>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6" name="矩形 15"/>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2"/>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2021/2/2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2"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A1BC03B-13BB-476B-B07A-5829C61798CD}" type="datetimeFigureOut">
              <a:rPr lang="zh-CN" altLang="en-US" smtClean="0"/>
              <a:t>2021/2/2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A1BC03B-13BB-476B-B07A-5829C61798CD}" type="datetimeFigureOut">
              <a:rPr lang="zh-CN" altLang="en-US" smtClean="0"/>
              <a:t>2021/2/2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1BC03B-13BB-476B-B07A-5829C61798CD}" type="datetimeFigureOut">
              <a:rPr lang="zh-CN" altLang="en-US" smtClean="0"/>
              <a:t>2021/2/2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2021/2/2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2021/2/2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grpSp>
        <p:nvGrpSpPr>
          <p:cNvPr id="9" name="组合 8"/>
          <p:cNvGrpSpPr/>
          <p:nvPr userDrawn="1"/>
        </p:nvGrpSpPr>
        <p:grpSpPr>
          <a:xfrm>
            <a:off x="565605" y="2"/>
            <a:ext cx="11725483" cy="608944"/>
            <a:chOff x="565604" y="0"/>
            <a:chExt cx="11725482" cy="608944"/>
          </a:xfrm>
        </p:grpSpPr>
        <p:pic>
          <p:nvPicPr>
            <p:cNvPr id="11" name="图片 10"/>
            <p:cNvPicPr>
              <a:picLocks noChangeAspect="1"/>
            </p:cNvPicPr>
            <p:nvPr/>
          </p:nvPicPr>
          <p:blipFill>
            <a:blip r:embed="rId2"/>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a:t>
              </a:r>
              <a:r>
                <a:rPr lang="en-US" altLang="zh-CN" sz="1500" dirty="0" err="1">
                  <a:solidFill>
                    <a:schemeClr val="bg1"/>
                  </a:solidFill>
                  <a:latin typeface="Bahnschrift Condensed" panose="020B0502040204020203" pitchFamily="34" charset="0"/>
                </a:rPr>
                <a:t>Technlogy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3"/>
            <a:stretch>
              <a:fillRect/>
            </a:stretch>
          </p:blipFill>
          <p:spPr>
            <a:xfrm>
              <a:off x="11756233" y="0"/>
              <a:ext cx="290512" cy="504825"/>
            </a:xfrm>
            <a:prstGeom prst="rect">
              <a:avLst/>
            </a:prstGeom>
          </p:spPr>
        </p:pic>
        <p:sp>
          <p:nvSpPr>
            <p:cNvPr id="14" name="矩形 13"/>
            <p:cNvSpPr/>
            <p:nvPr/>
          </p:nvSpPr>
          <p:spPr>
            <a:xfrm>
              <a:off x="10944359" y="178331"/>
              <a:ext cx="1346727"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5" name="矩形 14"/>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705457"/>
            <a:ext cx="10515600" cy="51218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293845"/>
            <a:ext cx="10515600" cy="5121247"/>
          </a:xfrm>
          <a:prstGeom prst="rect">
            <a:avLst/>
          </a:prstGeom>
        </p:spPr>
        <p:txBody>
          <a:bodyPr vert="horz" lIns="91440" tIns="45720" rIns="91440" bIns="45720" rtlCol="0">
            <a:normAutofit/>
          </a:bodyPr>
          <a:lstStyle/>
          <a:p>
            <a:pPr marL="358766" lvl="0" indent="-457189" algn="l" defTabSz="914377" rtl="0" eaLnBrk="0" fontAlgn="base" latinLnBrk="0" hangingPunct="0">
              <a:lnSpc>
                <a:spcPct val="90000"/>
              </a:lnSpc>
              <a:spcBef>
                <a:spcPct val="0"/>
              </a:spcBef>
              <a:spcAft>
                <a:spcPct val="0"/>
              </a:spcAft>
              <a:buSzPct val="75000"/>
              <a:buFont typeface="Wingdings" panose="05000000000000000000" pitchFamily="2" charset="2"/>
              <a:buChar char="n"/>
            </a:pPr>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4325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BC03B-13BB-476B-B07A-5829C61798CD}" type="datetimeFigureOut">
              <a:rPr lang="zh-CN" altLang="en-US" smtClean="0"/>
              <a:t>2021/2/2</a:t>
            </a:fld>
            <a:endParaRPr lang="zh-CN" altLang="en-US"/>
          </a:p>
        </p:txBody>
      </p:sp>
      <p:sp>
        <p:nvSpPr>
          <p:cNvPr id="5" name="页脚占位符 4"/>
          <p:cNvSpPr>
            <a:spLocks noGrp="1"/>
          </p:cNvSpPr>
          <p:nvPr>
            <p:ph type="ftr" sz="quarter" idx="3"/>
          </p:nvPr>
        </p:nvSpPr>
        <p:spPr>
          <a:xfrm>
            <a:off x="4038600" y="64325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4325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14C75-72F5-4DB0-8A81-90E8A5303F2F}" type="slidenum">
              <a:rPr lang="zh-CN" altLang="en-US" smtClean="0"/>
              <a:t>‹#›</a:t>
            </a:fld>
            <a:endParaRPr lang="zh-CN" altLang="en-US"/>
          </a:p>
        </p:txBody>
      </p:sp>
      <p:grpSp>
        <p:nvGrpSpPr>
          <p:cNvPr id="15" name="组合 14"/>
          <p:cNvGrpSpPr/>
          <p:nvPr userDrawn="1"/>
        </p:nvGrpSpPr>
        <p:grpSpPr>
          <a:xfrm>
            <a:off x="2" y="3"/>
            <a:ext cx="12291087" cy="608944"/>
            <a:chOff x="0" y="0"/>
            <a:chExt cx="12291086" cy="608944"/>
          </a:xfrm>
        </p:grpSpPr>
        <p:pic>
          <p:nvPicPr>
            <p:cNvPr id="16" name="图片 15"/>
            <p:cNvPicPr>
              <a:picLocks noChangeAspect="1"/>
            </p:cNvPicPr>
            <p:nvPr/>
          </p:nvPicPr>
          <p:blipFill>
            <a:blip r:embed="rId13">
              <a:duotone>
                <a:schemeClr val="accent1">
                  <a:shade val="45000"/>
                  <a:satMod val="135000"/>
                </a:schemeClr>
                <a:prstClr val="white"/>
              </a:duotone>
            </a:blip>
            <a:stretch>
              <a:fillRect/>
            </a:stretch>
          </p:blipFill>
          <p:spPr>
            <a:xfrm>
              <a:off x="0" y="0"/>
              <a:ext cx="12204000" cy="603327"/>
            </a:xfrm>
            <a:prstGeom prst="rect">
              <a:avLst/>
            </a:prstGeom>
          </p:spPr>
        </p:pic>
        <p:pic>
          <p:nvPicPr>
            <p:cNvPr id="17" name="图片 16"/>
            <p:cNvPicPr>
              <a:picLocks noChangeAspect="1"/>
            </p:cNvPicPr>
            <p:nvPr/>
          </p:nvPicPr>
          <p:blipFill>
            <a:blip r:embed="rId14"/>
            <a:stretch>
              <a:fillRect/>
            </a:stretch>
          </p:blipFill>
          <p:spPr>
            <a:xfrm>
              <a:off x="565604" y="126322"/>
              <a:ext cx="1887310" cy="465182"/>
            </a:xfrm>
            <a:prstGeom prst="rect">
              <a:avLst/>
            </a:prstGeom>
          </p:spPr>
        </p:pic>
        <p:sp>
          <p:nvSpPr>
            <p:cNvPr id="18" name="矩形 17"/>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9" name="图片 18"/>
            <p:cNvPicPr>
              <a:picLocks noChangeAspect="1"/>
            </p:cNvPicPr>
            <p:nvPr/>
          </p:nvPicPr>
          <p:blipFill>
            <a:blip r:embed="rId15"/>
            <a:stretch>
              <a:fillRect/>
            </a:stretch>
          </p:blipFill>
          <p:spPr>
            <a:xfrm>
              <a:off x="11756232" y="0"/>
              <a:ext cx="374807" cy="504825"/>
            </a:xfrm>
            <a:prstGeom prst="rect">
              <a:avLst/>
            </a:prstGeom>
          </p:spPr>
        </p:pic>
        <p:sp>
          <p:nvSpPr>
            <p:cNvPr id="20" name="矩形 19"/>
            <p:cNvSpPr/>
            <p:nvPr/>
          </p:nvSpPr>
          <p:spPr>
            <a:xfrm>
              <a:off x="10944359" y="178331"/>
              <a:ext cx="1346727"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21" name="矩形 20"/>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77"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Times New Roman" panose="02020603050405020304" pitchFamily="18" charset="0"/>
          <a:ea typeface="华康俪金黑W8(P)" panose="020B0800000000000000" pitchFamily="34" charset="-122"/>
          <a:cs typeface="Times New Roman" panose="02020603050405020304" pitchFamily="18" charset="0"/>
        </a:defRPr>
      </a:lvl1pPr>
    </p:titleStyle>
    <p:bodyStyle>
      <a:lvl1pPr marL="415915" indent="-514338" algn="l" defTabSz="914377" rtl="0" eaLnBrk="1" latinLnBrk="0" hangingPunct="1">
        <a:lnSpc>
          <a:spcPct val="90000"/>
        </a:lnSpc>
        <a:spcBef>
          <a:spcPts val="1000"/>
        </a:spcBef>
        <a:buSzPct val="75000"/>
        <a:buFont typeface="Wingdings" panose="05000000000000000000" pitchFamily="2" charset="2"/>
        <a:buChar char="p"/>
        <a:defRPr lang="zh-CN" altLang="en-US" sz="2600" b="1" kern="100" spc="51"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marL="685783" indent="-228594" algn="l" defTabSz="914377" rtl="0" eaLnBrk="1" latinLnBrk="0" hangingPunct="1">
        <a:lnSpc>
          <a:spcPct val="90000"/>
        </a:lnSpc>
        <a:spcBef>
          <a:spcPts val="500"/>
        </a:spcBef>
        <a:buSzPct val="60000"/>
        <a:buFont typeface="Wingdings" panose="05000000000000000000" pitchFamily="2" charset="2"/>
        <a:buChar char="p"/>
        <a:defRPr sz="24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marL="1142971" indent="-228594" algn="l" defTabSz="914377" rtl="0" eaLnBrk="1" latinLnBrk="0" hangingPunct="1">
        <a:lnSpc>
          <a:spcPct val="90000"/>
        </a:lnSpc>
        <a:spcBef>
          <a:spcPts val="500"/>
        </a:spcBef>
        <a:buSzPct val="60000"/>
        <a:buFont typeface="Times New Roman" panose="02020603050405020304" pitchFamily="18" charset="0"/>
        <a:buChar char="─"/>
        <a:defRPr sz="22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3pPr>
      <a:lvl4pPr marL="1600160"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4pPr>
      <a:lvl5pPr marL="2057349"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jpeg"/><Relationship Id="rId4" Type="http://schemas.microsoft.com/office/2007/relationships/hdphoto" Target="../media/hdphoto1.wdp"/><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jpeg"/><Relationship Id="rId4" Type="http://schemas.microsoft.com/office/2007/relationships/hdphoto" Target="../media/hdphoto1.wdp"/><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0.png"/><Relationship Id="rId4" Type="http://schemas.openxmlformats.org/officeDocument/2006/relationships/image" Target="../media/image26.png"/><Relationship Id="rId9"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4112"/>
            <a:ext cx="12204000" cy="977388"/>
            <a:chOff x="0" y="-4113"/>
            <a:chExt cx="12204000" cy="977387"/>
          </a:xfrm>
        </p:grpSpPr>
        <p:pic>
          <p:nvPicPr>
            <p:cNvPr id="17" name="图片 16"/>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5"/>
            <a:stretch>
              <a:fillRect/>
            </a:stretch>
          </p:blipFill>
          <p:spPr>
            <a:xfrm>
              <a:off x="11503025" y="127573"/>
              <a:ext cx="571764" cy="720000"/>
            </a:xfrm>
            <a:prstGeom prst="rect">
              <a:avLst/>
            </a:prstGeom>
          </p:spPr>
        </p:pic>
        <p:sp>
          <p:nvSpPr>
            <p:cNvPr id="6" name="矩形 5"/>
            <p:cNvSpPr/>
            <p:nvPr/>
          </p:nvSpPr>
          <p:spPr>
            <a:xfrm>
              <a:off x="9618133" y="237278"/>
              <a:ext cx="2573867"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6"/>
            <a:srcRect b="41473"/>
            <a:stretch>
              <a:fillRect/>
            </a:stretch>
          </p:blipFill>
          <p:spPr>
            <a:xfrm>
              <a:off x="779089" y="689929"/>
              <a:ext cx="2924175" cy="239712"/>
            </a:xfrm>
            <a:prstGeom prst="rect">
              <a:avLst/>
            </a:prstGeom>
          </p:spPr>
        </p:pic>
        <p:sp>
          <p:nvSpPr>
            <p:cNvPr id="4" name="矩形 3"/>
            <p:cNvSpPr/>
            <p:nvPr/>
          </p:nvSpPr>
          <p:spPr>
            <a:xfrm>
              <a:off x="915056" y="633807"/>
              <a:ext cx="2592376"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7"/>
            <a:srcRect b="25639"/>
            <a:stretch>
              <a:fillRect/>
            </a:stretch>
          </p:blipFill>
          <p:spPr>
            <a:xfrm>
              <a:off x="883306" y="73272"/>
              <a:ext cx="3403734" cy="898493"/>
            </a:xfrm>
            <a:prstGeom prst="rect">
              <a:avLst/>
            </a:prstGeom>
          </p:spPr>
        </p:pic>
        <p:sp>
          <p:nvSpPr>
            <p:cNvPr id="9" name="矩形 8"/>
            <p:cNvSpPr/>
            <p:nvPr/>
          </p:nvSpPr>
          <p:spPr>
            <a:xfrm>
              <a:off x="1004107" y="75895"/>
              <a:ext cx="3926731" cy="769440"/>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1" name="矩形 10"/>
            <p:cNvSpPr/>
            <p:nvPr/>
          </p:nvSpPr>
          <p:spPr>
            <a:xfrm>
              <a:off x="10261931" y="-4113"/>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cxnSp>
        <p:nvCxnSpPr>
          <p:cNvPr id="19" name="直接连接符 18"/>
          <p:cNvCxnSpPr/>
          <p:nvPr/>
        </p:nvCxnSpPr>
        <p:spPr>
          <a:xfrm>
            <a:off x="0" y="1231156"/>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4" name="图片 23"/>
          <p:cNvPicPr>
            <a:picLocks noChangeAspect="1"/>
          </p:cNvPicPr>
          <p:nvPr/>
        </p:nvPicPr>
        <p:blipFill>
          <a:blip r:embed="rId8"/>
          <a:stretch>
            <a:fillRect/>
          </a:stretch>
        </p:blipFill>
        <p:spPr>
          <a:xfrm>
            <a:off x="10755085" y="5894738"/>
            <a:ext cx="1436915" cy="963263"/>
          </a:xfrm>
          <a:prstGeom prst="rect">
            <a:avLst/>
          </a:prstGeom>
        </p:spPr>
      </p:pic>
      <p:sp>
        <p:nvSpPr>
          <p:cNvPr id="26" name="灯片编号占位符 5"/>
          <p:cNvSpPr>
            <a:spLocks noGrp="1"/>
          </p:cNvSpPr>
          <p:nvPr>
            <p:ph type="sldNum" sz="quarter" idx="12"/>
          </p:nvPr>
        </p:nvSpPr>
        <p:spPr>
          <a:xfrm>
            <a:off x="8610600" y="6432553"/>
            <a:ext cx="2743200" cy="365125"/>
          </a:xfrm>
        </p:spPr>
        <p:txBody>
          <a:bodyPr/>
          <a:lstStyle/>
          <a:p>
            <a:fld id="{7FED5459-E582-4DAA-BA57-60FF09140233}" type="slidenum">
              <a:rPr lang="zh-CN" altLang="en-US" smtClean="0"/>
              <a:t>1</a:t>
            </a:fld>
            <a:endParaRPr lang="zh-CN" altLang="en-US" dirty="0"/>
          </a:p>
        </p:txBody>
      </p:sp>
      <p:pic>
        <p:nvPicPr>
          <p:cNvPr id="27" name="图片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5300" y="5872531"/>
            <a:ext cx="828000" cy="828000"/>
          </a:xfrm>
          <a:prstGeom prst="rect">
            <a:avLst/>
          </a:prstGeom>
        </p:spPr>
      </p:pic>
      <p:pic>
        <p:nvPicPr>
          <p:cNvPr id="9224" name="Picture 8" descr="æ¥çæºå¾å"/>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80098" y="5882237"/>
            <a:ext cx="822449" cy="812071"/>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æ¥çæºå¾å"/>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03663" y="6024934"/>
            <a:ext cx="1260000" cy="681083"/>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æ¥çæºå¾å"/>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87041" y="5926769"/>
            <a:ext cx="836364" cy="82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7189684" y="5894742"/>
            <a:ext cx="3049233" cy="461665"/>
          </a:xfrm>
          <a:prstGeom prst="rect">
            <a:avLst/>
          </a:prstGeom>
          <a:noFill/>
        </p:spPr>
        <p:txBody>
          <a:bodyPr wrap="none" rtlCol="0">
            <a:spAutoFit/>
          </a:bodyPr>
          <a:lstStyle/>
          <a:p>
            <a:r>
              <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Reported by </a:t>
            </a:r>
            <a:r>
              <a:rPr lang="en-US" altLang="zh-CN" sz="2400" b="1" dirty="0" err="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Sijin</a:t>
            </a:r>
            <a:r>
              <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Liu</a:t>
            </a:r>
          </a:p>
        </p:txBody>
      </p:sp>
      <p:sp>
        <p:nvSpPr>
          <p:cNvPr id="5" name="文本框 4"/>
          <p:cNvSpPr txBox="1"/>
          <p:nvPr/>
        </p:nvSpPr>
        <p:spPr>
          <a:xfrm>
            <a:off x="464012" y="1882842"/>
            <a:ext cx="10856458" cy="1077218"/>
          </a:xfrm>
          <a:prstGeom prst="rect">
            <a:avLst/>
          </a:prstGeom>
          <a:noFill/>
        </p:spPr>
        <p:txBody>
          <a:bodyPr wrap="square" rtlCol="0">
            <a:spAutoFit/>
            <a:scene3d>
              <a:camera prst="orthographicFront"/>
              <a:lightRig rig="threePt" dir="t"/>
            </a:scene3d>
          </a:bodyPr>
          <a:lstStyle/>
          <a:p>
            <a:pPr algn="ctr"/>
            <a:r>
              <a:rPr lang="en-US" altLang="zh-CN" sz="32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Relation of Relation Learning Network for Sentence Semantic Matching</a:t>
            </a:r>
          </a:p>
        </p:txBody>
      </p:sp>
      <p:sp>
        <p:nvSpPr>
          <p:cNvPr id="3" name="文本框 2"/>
          <p:cNvSpPr txBox="1"/>
          <p:nvPr/>
        </p:nvSpPr>
        <p:spPr>
          <a:xfrm>
            <a:off x="4785999" y="5268595"/>
            <a:ext cx="2525050" cy="369332"/>
          </a:xfrm>
          <a:prstGeom prst="rect">
            <a:avLst/>
          </a:prstGeom>
          <a:noFill/>
        </p:spPr>
        <p:txBody>
          <a:bodyPr wrap="none" rtlCol="0">
            <a:spAutoFit/>
          </a:bodyPr>
          <a:lstStyle/>
          <a:p>
            <a:r>
              <a:rPr lang="en-US" altLang="zh-CN" sz="1600" b="1" dirty="0">
                <a:solidFill>
                  <a:schemeClr val="bg1">
                    <a:lumMod val="65000"/>
                  </a:schemeClr>
                </a:solidFill>
                <a:latin typeface="黑体" panose="02010609060101010101" charset="-122"/>
                <a:ea typeface="黑体" panose="02010609060101010101" charset="-122"/>
              </a:rPr>
              <a:t>2021.2.2  •  ChongQing</a:t>
            </a:r>
            <a:r>
              <a:rPr lang="en-US" altLang="zh-CN" dirty="0"/>
              <a:t> </a:t>
            </a:r>
          </a:p>
        </p:txBody>
      </p:sp>
      <p:sp>
        <p:nvSpPr>
          <p:cNvPr id="22" name="文本框 21">
            <a:extLst>
              <a:ext uri="{FF2B5EF4-FFF2-40B4-BE49-F238E27FC236}">
                <a16:creationId xmlns:a16="http://schemas.microsoft.com/office/drawing/2014/main" id="{4AC2A60F-3DCB-4F97-8FCB-85ECB3904C9B}"/>
              </a:ext>
            </a:extLst>
          </p:cNvPr>
          <p:cNvSpPr txBox="1"/>
          <p:nvPr/>
        </p:nvSpPr>
        <p:spPr>
          <a:xfrm>
            <a:off x="10041740" y="4930041"/>
            <a:ext cx="1431802" cy="338554"/>
          </a:xfrm>
          <a:prstGeom prst="rect">
            <a:avLst/>
          </a:prstGeom>
          <a:noFill/>
        </p:spPr>
        <p:txBody>
          <a:bodyPr wrap="none" rtlCol="0">
            <a:spAutoFit/>
          </a:bodyPr>
          <a:lstStyle/>
          <a:p>
            <a:r>
              <a:rPr lang="en-US" altLang="zh-CN" sz="1600" b="1" dirty="0">
                <a:solidFill>
                  <a:srgbClr val="1F4E79"/>
                </a:solidFill>
                <a:latin typeface="黑体" panose="02010609060101010101" charset="-122"/>
                <a:ea typeface="黑体" panose="02010609060101010101" charset="-122"/>
              </a:rPr>
              <a:t>——AAAI2021</a:t>
            </a:r>
            <a:endParaRPr lang="en-US" altLang="zh-CN" dirty="0">
              <a:solidFill>
                <a:srgbClr val="1F4E79"/>
              </a:solidFill>
            </a:endParaRPr>
          </a:p>
        </p:txBody>
      </p:sp>
      <p:sp>
        <p:nvSpPr>
          <p:cNvPr id="13" name="矩形 12">
            <a:extLst>
              <a:ext uri="{FF2B5EF4-FFF2-40B4-BE49-F238E27FC236}">
                <a16:creationId xmlns:a16="http://schemas.microsoft.com/office/drawing/2014/main" id="{EC1F8438-10AC-49C8-A4B0-5A2A18084727}"/>
              </a:ext>
            </a:extLst>
          </p:cNvPr>
          <p:cNvSpPr/>
          <p:nvPr/>
        </p:nvSpPr>
        <p:spPr>
          <a:xfrm>
            <a:off x="648372" y="3249134"/>
            <a:ext cx="10825170" cy="1323439"/>
          </a:xfrm>
          <a:prstGeom prst="rect">
            <a:avLst/>
          </a:prstGeom>
        </p:spPr>
        <p:txBody>
          <a:bodyPr wrap="square">
            <a:spAutoFit/>
          </a:bodyPr>
          <a:lstStyle/>
          <a:p>
            <a:pPr algn="ctr"/>
            <a:r>
              <a:rPr lang="en-US" altLang="zh-CN" sz="1600" b="1" dirty="0" err="1">
                <a:solidFill>
                  <a:srgbClr val="1F4E79"/>
                </a:solidFill>
              </a:rPr>
              <a:t>Kun</a:t>
            </a:r>
            <a:r>
              <a:rPr lang="en-US" altLang="zh-CN" sz="1600" b="1" dirty="0">
                <a:solidFill>
                  <a:srgbClr val="1F4E79"/>
                </a:solidFill>
              </a:rPr>
              <a:t> Zhang†, Le Wu†‡, </a:t>
            </a:r>
            <a:r>
              <a:rPr lang="en-US" altLang="zh-CN" sz="1600" b="1" dirty="0" err="1">
                <a:solidFill>
                  <a:srgbClr val="1F4E79"/>
                </a:solidFill>
              </a:rPr>
              <a:t>Guangyi</a:t>
            </a:r>
            <a:r>
              <a:rPr lang="en-US" altLang="zh-CN" sz="1600" b="1" dirty="0">
                <a:solidFill>
                  <a:srgbClr val="1F4E79"/>
                </a:solidFill>
              </a:rPr>
              <a:t> </a:t>
            </a:r>
            <a:r>
              <a:rPr lang="en-US" altLang="zh-CN" sz="1600" b="1" dirty="0" err="1">
                <a:solidFill>
                  <a:srgbClr val="1F4E79"/>
                </a:solidFill>
              </a:rPr>
              <a:t>Lv</a:t>
            </a:r>
            <a:r>
              <a:rPr lang="en-US" altLang="zh-CN" sz="1600" b="1" dirty="0">
                <a:solidFill>
                  <a:srgbClr val="1F4E79"/>
                </a:solidFill>
              </a:rPr>
              <a:t>§, Meng Wang†‡*, </a:t>
            </a:r>
            <a:r>
              <a:rPr lang="en-US" altLang="zh-CN" sz="1600" b="1" dirty="0" err="1">
                <a:solidFill>
                  <a:srgbClr val="1F4E79"/>
                </a:solidFill>
              </a:rPr>
              <a:t>Enhong</a:t>
            </a:r>
            <a:r>
              <a:rPr lang="en-US" altLang="zh-CN" sz="1600" b="1" dirty="0">
                <a:solidFill>
                  <a:srgbClr val="1F4E79"/>
                </a:solidFill>
              </a:rPr>
              <a:t> Chen§, </a:t>
            </a:r>
            <a:r>
              <a:rPr lang="en-US" altLang="zh-CN" sz="1600" b="1" dirty="0" err="1">
                <a:solidFill>
                  <a:srgbClr val="1F4E79"/>
                </a:solidFill>
              </a:rPr>
              <a:t>Shulan</a:t>
            </a:r>
            <a:r>
              <a:rPr lang="en-US" altLang="zh-CN" sz="1600" b="1" dirty="0">
                <a:solidFill>
                  <a:srgbClr val="1F4E79"/>
                </a:solidFill>
              </a:rPr>
              <a:t> </a:t>
            </a:r>
            <a:r>
              <a:rPr lang="en-US" altLang="zh-CN" sz="1600" b="1" dirty="0" err="1">
                <a:solidFill>
                  <a:srgbClr val="1F4E79"/>
                </a:solidFill>
              </a:rPr>
              <a:t>Ruan</a:t>
            </a:r>
            <a:r>
              <a:rPr lang="en-US" altLang="zh-CN" sz="1600" b="1" dirty="0">
                <a:solidFill>
                  <a:srgbClr val="1F4E79"/>
                </a:solidFill>
              </a:rPr>
              <a:t>§</a:t>
            </a:r>
          </a:p>
          <a:p>
            <a:pPr algn="ctr"/>
            <a:r>
              <a:rPr lang="en-US" altLang="zh-CN" sz="1600" dirty="0">
                <a:solidFill>
                  <a:srgbClr val="1F4E79"/>
                </a:solidFill>
              </a:rPr>
              <a:t>†School of Computer Science and Information Engineering, Hefei University of Technology</a:t>
            </a:r>
          </a:p>
          <a:p>
            <a:pPr algn="ctr"/>
            <a:r>
              <a:rPr lang="en-US" altLang="zh-CN" sz="1600" dirty="0">
                <a:solidFill>
                  <a:srgbClr val="1F4E79"/>
                </a:solidFill>
              </a:rPr>
              <a:t>‡Institute of Artificial Intelligence, Hefei Comprehensive National Science Center</a:t>
            </a:r>
          </a:p>
          <a:p>
            <a:pPr algn="ctr"/>
            <a:r>
              <a:rPr lang="en-US" altLang="zh-CN" sz="1600" dirty="0">
                <a:solidFill>
                  <a:srgbClr val="1F4E79"/>
                </a:solidFill>
              </a:rPr>
              <a:t>§Anhui Province Key Laboratory of Big Data Analysis and Application, University of Science and Technology of China</a:t>
            </a:r>
          </a:p>
          <a:p>
            <a:pPr algn="ctr"/>
            <a:r>
              <a:rPr lang="en-US" altLang="zh-CN" sz="1600" dirty="0">
                <a:solidFill>
                  <a:srgbClr val="1F4E79"/>
                </a:solidFill>
              </a:rPr>
              <a:t>{zhang1028kun, </a:t>
            </a:r>
            <a:r>
              <a:rPr lang="en-US" altLang="zh-CN" sz="1600" dirty="0" err="1">
                <a:solidFill>
                  <a:srgbClr val="1F4E79"/>
                </a:solidFill>
              </a:rPr>
              <a:t>lewu.ustc</a:t>
            </a:r>
            <a:r>
              <a:rPr lang="en-US" altLang="zh-CN" sz="1600" dirty="0">
                <a:solidFill>
                  <a:srgbClr val="1F4E79"/>
                </a:solidFill>
              </a:rPr>
              <a:t>, </a:t>
            </a:r>
            <a:r>
              <a:rPr lang="en-US" altLang="zh-CN" sz="1600" dirty="0" err="1">
                <a:solidFill>
                  <a:srgbClr val="1F4E79"/>
                </a:solidFill>
              </a:rPr>
              <a:t>eric.mengwang</a:t>
            </a:r>
            <a:r>
              <a:rPr lang="en-US" altLang="zh-CN" sz="1600" dirty="0">
                <a:solidFill>
                  <a:srgbClr val="1F4E79"/>
                </a:solidFill>
              </a:rPr>
              <a:t>}@gmail.com, {</a:t>
            </a:r>
            <a:r>
              <a:rPr lang="en-US" altLang="zh-CN" sz="1600" dirty="0" err="1">
                <a:solidFill>
                  <a:srgbClr val="1F4E79"/>
                </a:solidFill>
              </a:rPr>
              <a:t>gylv,slruan</a:t>
            </a:r>
            <a:r>
              <a:rPr lang="en-US" altLang="zh-CN" sz="1600" dirty="0">
                <a:solidFill>
                  <a:srgbClr val="1F4E79"/>
                </a:solidFill>
              </a:rPr>
              <a:t>}@mail.ustc.edu.cn, cheneh@ustc.edu.cn</a:t>
            </a:r>
            <a:endParaRPr lang="zh-CN" altLang="en-US" sz="1600" dirty="0">
              <a:solidFill>
                <a:srgbClr val="1F4E7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kumimoji="1" lang="en-US" altLang="zh-CN" sz="4000" dirty="0">
                <a:latin typeface="Times New Roman" panose="02020603050405020304" pitchFamily="18" charset="0"/>
              </a:rPr>
              <a:t>Experiments</a:t>
            </a:r>
          </a:p>
        </p:txBody>
      </p:sp>
      <p:pic>
        <p:nvPicPr>
          <p:cNvPr id="2" name="图片 1">
            <a:extLst>
              <a:ext uri="{FF2B5EF4-FFF2-40B4-BE49-F238E27FC236}">
                <a16:creationId xmlns:a16="http://schemas.microsoft.com/office/drawing/2014/main" id="{87D8BE00-DDDA-41EB-A2BC-3E86AA81FBBE}"/>
              </a:ext>
            </a:extLst>
          </p:cNvPr>
          <p:cNvPicPr>
            <a:picLocks noChangeAspect="1"/>
          </p:cNvPicPr>
          <p:nvPr/>
        </p:nvPicPr>
        <p:blipFill>
          <a:blip r:embed="rId2"/>
          <a:stretch>
            <a:fillRect/>
          </a:stretch>
        </p:blipFill>
        <p:spPr>
          <a:xfrm>
            <a:off x="4837326" y="2179312"/>
            <a:ext cx="7354674" cy="3161451"/>
          </a:xfrm>
          <a:prstGeom prst="rect">
            <a:avLst/>
          </a:prstGeom>
        </p:spPr>
      </p:pic>
      <p:pic>
        <p:nvPicPr>
          <p:cNvPr id="6" name="图片 5">
            <a:extLst>
              <a:ext uri="{FF2B5EF4-FFF2-40B4-BE49-F238E27FC236}">
                <a16:creationId xmlns:a16="http://schemas.microsoft.com/office/drawing/2014/main" id="{BF10E5C5-98B1-4A32-9446-0E283282363C}"/>
              </a:ext>
            </a:extLst>
          </p:cNvPr>
          <p:cNvPicPr>
            <a:picLocks noChangeAspect="1"/>
          </p:cNvPicPr>
          <p:nvPr/>
        </p:nvPicPr>
        <p:blipFill>
          <a:blip r:embed="rId3"/>
          <a:stretch>
            <a:fillRect/>
          </a:stretch>
        </p:blipFill>
        <p:spPr>
          <a:xfrm>
            <a:off x="0" y="2421359"/>
            <a:ext cx="4933986" cy="2133616"/>
          </a:xfrm>
          <a:prstGeom prst="rect">
            <a:avLst/>
          </a:prstGeom>
        </p:spPr>
      </p:pic>
    </p:spTree>
    <p:extLst>
      <p:ext uri="{BB962C8B-B14F-4D97-AF65-F5344CB8AC3E}">
        <p14:creationId xmlns:p14="http://schemas.microsoft.com/office/powerpoint/2010/main" val="3830266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786405"/>
            <a:ext cx="10515600" cy="482947"/>
          </a:xfrm>
        </p:spPr>
        <p:txBody>
          <a:bodyPr/>
          <a:lstStyle/>
          <a:p>
            <a:r>
              <a:rPr lang="en-US" altLang="zh-CN" sz="3600" dirty="0">
                <a:solidFill>
                  <a:schemeClr val="accent1">
                    <a:lumMod val="50000"/>
                  </a:schemeClr>
                </a:solidFill>
                <a:latin typeface="Times New Roman" panose="02020603050405020304" pitchFamily="18" charset="0"/>
              </a:rPr>
              <a:t>Summary</a:t>
            </a:r>
          </a:p>
        </p:txBody>
      </p:sp>
      <p:sp>
        <p:nvSpPr>
          <p:cNvPr id="4" name="文本框 3"/>
          <p:cNvSpPr txBox="1"/>
          <p:nvPr/>
        </p:nvSpPr>
        <p:spPr>
          <a:xfrm>
            <a:off x="696897" y="1794135"/>
            <a:ext cx="10798206" cy="4665701"/>
          </a:xfrm>
          <a:prstGeom prst="rect">
            <a:avLst/>
          </a:prstGeom>
          <a:noFill/>
        </p:spPr>
        <p:txBody>
          <a:bodyPr wrap="square" rtlCol="0">
            <a:spAutoFit/>
          </a:bodyPr>
          <a:lstStyle/>
          <a:p>
            <a:pPr indent="457200" algn="just">
              <a:lnSpc>
                <a:spcPct val="125000"/>
              </a:lnSpc>
            </a:pPr>
            <a:r>
              <a:rPr lang="en-US" altLang="zh-CN" sz="2400"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In this paper, we presented a simple but effective method named R2-Net for sentence semantic matching. This method not only uses powerful BERT and CNN to encode sentences from global and local perspectives, but also makes full use of relation information for better performance enhancement. Specifically, we design a R2classification task to help R2-Net for learning the implicit common knowledge from the pairwise relation learning processing. Moreover, a triplet loss is employed to constrain R2-Net for better triplet based relation learning and intra-class and inter-class information analyzing. Extensive experiments on NLI and PI tasks demonstrate the superiority ofR2-Net. In the future, we plan to combine the advantages of label embedding method for better sentence semantic comprehension.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956688" y="3074671"/>
            <a:ext cx="4278631" cy="923330"/>
          </a:xfrm>
          <a:prstGeom prst="rect">
            <a:avLst/>
          </a:prstGeom>
          <a:noFill/>
        </p:spPr>
        <p:txBody>
          <a:bodyPr wrap="square" rtlCol="0">
            <a:spAutoFit/>
          </a:bodyPr>
          <a:lstStyle/>
          <a:p>
            <a:r>
              <a:rPr lang="en-US" altLang="zh-CN" sz="5400" b="1">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3589885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2"/>
            <a:ext cx="12204000" cy="973275"/>
            <a:chOff x="0" y="0"/>
            <a:chExt cx="12204000" cy="973274"/>
          </a:xfrm>
        </p:grpSpPr>
        <p:pic>
          <p:nvPicPr>
            <p:cNvPr id="17" name="图片 16"/>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5"/>
            <a:stretch>
              <a:fillRect/>
            </a:stretch>
          </p:blipFill>
          <p:spPr>
            <a:xfrm>
              <a:off x="11503025" y="127573"/>
              <a:ext cx="571764" cy="720000"/>
            </a:xfrm>
            <a:prstGeom prst="rect">
              <a:avLst/>
            </a:prstGeom>
          </p:spPr>
        </p:pic>
        <p:sp>
          <p:nvSpPr>
            <p:cNvPr id="6" name="矩形 5"/>
            <p:cNvSpPr/>
            <p:nvPr/>
          </p:nvSpPr>
          <p:spPr>
            <a:xfrm>
              <a:off x="9618133" y="251882"/>
              <a:ext cx="2573867" cy="646330"/>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6"/>
            <a:srcRect b="41473"/>
            <a:stretch>
              <a:fillRect/>
            </a:stretch>
          </p:blipFill>
          <p:spPr>
            <a:xfrm>
              <a:off x="779089" y="689929"/>
              <a:ext cx="2924175" cy="239712"/>
            </a:xfrm>
            <a:prstGeom prst="rect">
              <a:avLst/>
            </a:prstGeom>
          </p:spPr>
        </p:pic>
        <p:sp>
          <p:nvSpPr>
            <p:cNvPr id="4" name="矩形 3"/>
            <p:cNvSpPr/>
            <p:nvPr/>
          </p:nvSpPr>
          <p:spPr>
            <a:xfrm>
              <a:off x="915056" y="633809"/>
              <a:ext cx="2592376"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7"/>
            <a:srcRect b="25639"/>
            <a:stretch>
              <a:fillRect/>
            </a:stretch>
          </p:blipFill>
          <p:spPr>
            <a:xfrm>
              <a:off x="883307" y="77250"/>
              <a:ext cx="3403734" cy="895113"/>
            </a:xfrm>
            <a:prstGeom prst="rect">
              <a:avLst/>
            </a:prstGeom>
          </p:spPr>
        </p:pic>
        <p:sp>
          <p:nvSpPr>
            <p:cNvPr id="9" name="矩形 8"/>
            <p:cNvSpPr/>
            <p:nvPr/>
          </p:nvSpPr>
          <p:spPr>
            <a:xfrm>
              <a:off x="976737" y="101916"/>
              <a:ext cx="3310304" cy="769440"/>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1" name="矩形 10"/>
            <p:cNvSpPr/>
            <p:nvPr/>
          </p:nvSpPr>
          <p:spPr>
            <a:xfrm>
              <a:off x="10281244" y="39420"/>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18" name="矩形 17"/>
          <p:cNvSpPr/>
          <p:nvPr/>
        </p:nvSpPr>
        <p:spPr>
          <a:xfrm>
            <a:off x="12000" y="1224243"/>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0" y="1225064"/>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4" name="图片 23"/>
          <p:cNvPicPr>
            <a:picLocks noChangeAspect="1"/>
          </p:cNvPicPr>
          <p:nvPr/>
        </p:nvPicPr>
        <p:blipFill>
          <a:blip r:embed="rId8"/>
          <a:stretch>
            <a:fillRect/>
          </a:stretch>
        </p:blipFill>
        <p:spPr>
          <a:xfrm>
            <a:off x="10755085" y="5894738"/>
            <a:ext cx="1436915" cy="963263"/>
          </a:xfrm>
          <a:prstGeom prst="rect">
            <a:avLst/>
          </a:prstGeom>
        </p:spPr>
      </p:pic>
      <p:sp>
        <p:nvSpPr>
          <p:cNvPr id="26" name="灯片编号占位符 5"/>
          <p:cNvSpPr>
            <a:spLocks noGrp="1"/>
          </p:cNvSpPr>
          <p:nvPr>
            <p:ph type="sldNum" sz="quarter" idx="12"/>
          </p:nvPr>
        </p:nvSpPr>
        <p:spPr>
          <a:xfrm>
            <a:off x="8610600" y="6432553"/>
            <a:ext cx="2743200" cy="365125"/>
          </a:xfrm>
        </p:spPr>
        <p:txBody>
          <a:bodyPr/>
          <a:lstStyle/>
          <a:p>
            <a:fld id="{7FED5459-E582-4DAA-BA57-60FF09140233}" type="slidenum">
              <a:rPr lang="zh-CN" altLang="en-US" smtClean="0"/>
              <a:t>2</a:t>
            </a:fld>
            <a:endParaRPr lang="zh-CN" altLang="en-US"/>
          </a:p>
        </p:txBody>
      </p:sp>
      <p:pic>
        <p:nvPicPr>
          <p:cNvPr id="27" name="图片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5300" y="5872531"/>
            <a:ext cx="828000" cy="828000"/>
          </a:xfrm>
          <a:prstGeom prst="rect">
            <a:avLst/>
          </a:prstGeom>
        </p:spPr>
      </p:pic>
      <p:pic>
        <p:nvPicPr>
          <p:cNvPr id="9224" name="Picture 8" descr="æ¥çæºå¾å"/>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80098" y="5882237"/>
            <a:ext cx="822449" cy="812071"/>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æ¥çæºå¾å"/>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03663" y="6024934"/>
            <a:ext cx="1260000" cy="681083"/>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æ¥çæºå¾å"/>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87041" y="5926769"/>
            <a:ext cx="836364" cy="828000"/>
          </a:xfrm>
          <a:prstGeom prst="rect">
            <a:avLst/>
          </a:prstGeom>
          <a:noFill/>
          <a:extLst>
            <a:ext uri="{909E8E84-426E-40DD-AFC4-6F175D3DCCD1}">
              <a14:hiddenFill xmlns:a14="http://schemas.microsoft.com/office/drawing/2010/main">
                <a:solidFill>
                  <a:srgbClr val="FFFFFF"/>
                </a:solidFill>
              </a14:hiddenFill>
            </a:ext>
          </a:extLst>
        </p:spPr>
      </p:pic>
      <p:sp>
        <p:nvSpPr>
          <p:cNvPr id="22" name="文本框 21"/>
          <p:cNvSpPr txBox="1"/>
          <p:nvPr/>
        </p:nvSpPr>
        <p:spPr>
          <a:xfrm>
            <a:off x="4854221" y="1951976"/>
            <a:ext cx="3657600" cy="707886"/>
          </a:xfrm>
          <a:prstGeom prst="rect">
            <a:avLst/>
          </a:prstGeom>
          <a:noFill/>
        </p:spPr>
        <p:txBody>
          <a:bodyPr wrap="square" rtlCol="0">
            <a:spAutoFit/>
          </a:bodyPr>
          <a:lstStyle/>
          <a:p>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1.Introduction</a:t>
            </a:r>
            <a:endParaRPr lang="zh-CN" altLang="en-US"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5" name="文本框 24"/>
          <p:cNvSpPr txBox="1"/>
          <p:nvPr/>
        </p:nvSpPr>
        <p:spPr>
          <a:xfrm>
            <a:off x="4854224" y="2800065"/>
            <a:ext cx="2279791" cy="707886"/>
          </a:xfrm>
          <a:prstGeom prst="rect">
            <a:avLst/>
          </a:prstGeom>
          <a:noFill/>
        </p:spPr>
        <p:txBody>
          <a:bodyPr wrap="none" rtlCol="0">
            <a:spAutoFit/>
          </a:bodyPr>
          <a:lstStyle/>
          <a:p>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2.Method</a:t>
            </a:r>
            <a:endParaRPr lang="zh-CN" altLang="en-US"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8" name="文本框 27"/>
          <p:cNvSpPr txBox="1"/>
          <p:nvPr/>
        </p:nvSpPr>
        <p:spPr>
          <a:xfrm>
            <a:off x="4854224" y="3648155"/>
            <a:ext cx="3363421" cy="707886"/>
          </a:xfrm>
          <a:prstGeom prst="rect">
            <a:avLst/>
          </a:prstGeom>
          <a:noFill/>
        </p:spPr>
        <p:txBody>
          <a:bodyPr wrap="none" rtlCol="0">
            <a:spAutoFit/>
          </a:bodyPr>
          <a:lstStyle/>
          <a:p>
            <a:pPr algn="l"/>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3.</a:t>
            </a:r>
            <a:r>
              <a:rPr lang="en-US" altLang="zh-CN" sz="40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rPr>
              <a:t>Experiments</a:t>
            </a:r>
            <a:endParaRPr lang="en-US" altLang="zh-CN" sz="40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ea typeface="楷体" panose="02010609060101010101" pitchFamily="49" charset="-122"/>
              <a:cs typeface="Times New Roman" panose="02020603050405020304" pitchFamily="18" charset="0"/>
              <a:sym typeface="+mn-ea"/>
            </a:endParaRPr>
          </a:p>
        </p:txBody>
      </p:sp>
      <p:sp>
        <p:nvSpPr>
          <p:cNvPr id="23" name="文本框 22"/>
          <p:cNvSpPr txBox="1"/>
          <p:nvPr/>
        </p:nvSpPr>
        <p:spPr>
          <a:xfrm>
            <a:off x="4854223" y="4496245"/>
            <a:ext cx="3021981" cy="707886"/>
          </a:xfrm>
          <a:prstGeom prst="rect">
            <a:avLst/>
          </a:prstGeom>
          <a:noFill/>
        </p:spPr>
        <p:txBody>
          <a:bodyPr wrap="none" rtlCol="0">
            <a:spAutoFit/>
          </a:bodyPr>
          <a:lstStyle/>
          <a:p>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4.Conclusion</a:t>
            </a:r>
            <a:endParaRPr lang="zh-CN" altLang="en-US"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29" name="图片 28">
            <a:extLst>
              <a:ext uri="{FF2B5EF4-FFF2-40B4-BE49-F238E27FC236}">
                <a16:creationId xmlns:a16="http://schemas.microsoft.com/office/drawing/2014/main" id="{732C55EA-48F5-4564-B174-995463BC2C5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7605" y="2162228"/>
            <a:ext cx="3827145" cy="23919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p:txBody>
          <a:bodyPr/>
          <a:lstStyle/>
          <a:p>
            <a:r>
              <a:rPr kumimoji="1" lang="en-US" altLang="zh-CN" sz="4000" dirty="0">
                <a:latin typeface="Times New Roman" panose="02020603050405020304" pitchFamily="18" charset="0"/>
              </a:rPr>
              <a:t>Introduction</a:t>
            </a:r>
          </a:p>
        </p:txBody>
      </p:sp>
      <p:pic>
        <p:nvPicPr>
          <p:cNvPr id="2" name="图片 1">
            <a:extLst>
              <a:ext uri="{FF2B5EF4-FFF2-40B4-BE49-F238E27FC236}">
                <a16:creationId xmlns:a16="http://schemas.microsoft.com/office/drawing/2014/main" id="{17FB0CEA-8387-40FA-9426-3C146BD3C713}"/>
              </a:ext>
            </a:extLst>
          </p:cNvPr>
          <p:cNvPicPr>
            <a:picLocks noChangeAspect="1"/>
          </p:cNvPicPr>
          <p:nvPr/>
        </p:nvPicPr>
        <p:blipFill>
          <a:blip r:embed="rId3"/>
          <a:stretch>
            <a:fillRect/>
          </a:stretch>
        </p:blipFill>
        <p:spPr>
          <a:xfrm>
            <a:off x="349874" y="2971579"/>
            <a:ext cx="5379956" cy="2740732"/>
          </a:xfrm>
          <a:prstGeom prst="rect">
            <a:avLst/>
          </a:prstGeom>
        </p:spPr>
      </p:pic>
      <p:sp>
        <p:nvSpPr>
          <p:cNvPr id="3" name="矩形 2">
            <a:extLst>
              <a:ext uri="{FF2B5EF4-FFF2-40B4-BE49-F238E27FC236}">
                <a16:creationId xmlns:a16="http://schemas.microsoft.com/office/drawing/2014/main" id="{89AC7320-3455-4334-86AB-CE914F56F5DF}"/>
              </a:ext>
            </a:extLst>
          </p:cNvPr>
          <p:cNvSpPr/>
          <p:nvPr/>
        </p:nvSpPr>
        <p:spPr>
          <a:xfrm>
            <a:off x="514476" y="1452686"/>
            <a:ext cx="3193503" cy="369332"/>
          </a:xfrm>
          <a:prstGeom prst="rect">
            <a:avLst/>
          </a:prstGeom>
        </p:spPr>
        <p:txBody>
          <a:bodyPr wrap="none">
            <a:spAutoFit/>
          </a:bodyPr>
          <a:lstStyle/>
          <a:p>
            <a:r>
              <a:rPr lang="zh-CN" altLang="en-US" b="1" dirty="0"/>
              <a:t>Sentence semantic matching</a:t>
            </a:r>
          </a:p>
        </p:txBody>
      </p:sp>
      <p:pic>
        <p:nvPicPr>
          <p:cNvPr id="5" name="图片 4">
            <a:extLst>
              <a:ext uri="{FF2B5EF4-FFF2-40B4-BE49-F238E27FC236}">
                <a16:creationId xmlns:a16="http://schemas.microsoft.com/office/drawing/2014/main" id="{6E42C3F7-6843-47DE-9867-DEE7CF14426F}"/>
              </a:ext>
            </a:extLst>
          </p:cNvPr>
          <p:cNvPicPr>
            <a:picLocks noChangeAspect="1"/>
          </p:cNvPicPr>
          <p:nvPr/>
        </p:nvPicPr>
        <p:blipFill>
          <a:blip r:embed="rId4"/>
          <a:stretch>
            <a:fillRect/>
          </a:stretch>
        </p:blipFill>
        <p:spPr>
          <a:xfrm>
            <a:off x="1002791" y="5839804"/>
            <a:ext cx="4096932" cy="699476"/>
          </a:xfrm>
          <a:prstGeom prst="rect">
            <a:avLst/>
          </a:prstGeom>
        </p:spPr>
      </p:pic>
      <p:sp>
        <p:nvSpPr>
          <p:cNvPr id="6" name="矩形 5">
            <a:extLst>
              <a:ext uri="{FF2B5EF4-FFF2-40B4-BE49-F238E27FC236}">
                <a16:creationId xmlns:a16="http://schemas.microsoft.com/office/drawing/2014/main" id="{216EC274-447A-497D-AFEB-54716F69EEDB}"/>
              </a:ext>
            </a:extLst>
          </p:cNvPr>
          <p:cNvSpPr/>
          <p:nvPr/>
        </p:nvSpPr>
        <p:spPr>
          <a:xfrm>
            <a:off x="6978226" y="4514827"/>
            <a:ext cx="3696846" cy="369332"/>
          </a:xfrm>
          <a:prstGeom prst="rect">
            <a:avLst/>
          </a:prstGeom>
        </p:spPr>
        <p:txBody>
          <a:bodyPr wrap="none">
            <a:spAutoFit/>
          </a:bodyPr>
          <a:lstStyle/>
          <a:p>
            <a:r>
              <a:rPr lang="zh-CN" altLang="en-US" b="1" dirty="0"/>
              <a:t>Relation of Relation Classification</a:t>
            </a:r>
          </a:p>
        </p:txBody>
      </p:sp>
      <p:pic>
        <p:nvPicPr>
          <p:cNvPr id="11" name="图片 10">
            <a:extLst>
              <a:ext uri="{FF2B5EF4-FFF2-40B4-BE49-F238E27FC236}">
                <a16:creationId xmlns:a16="http://schemas.microsoft.com/office/drawing/2014/main" id="{F553F14A-6852-49A8-BE72-6053F7B955E3}"/>
              </a:ext>
            </a:extLst>
          </p:cNvPr>
          <p:cNvPicPr>
            <a:picLocks noChangeAspect="1"/>
          </p:cNvPicPr>
          <p:nvPr/>
        </p:nvPicPr>
        <p:blipFill>
          <a:blip r:embed="rId5"/>
          <a:stretch>
            <a:fillRect/>
          </a:stretch>
        </p:blipFill>
        <p:spPr>
          <a:xfrm>
            <a:off x="6939956" y="5206387"/>
            <a:ext cx="4010054" cy="633417"/>
          </a:xfrm>
          <a:prstGeom prst="rect">
            <a:avLst/>
          </a:prstGeom>
        </p:spPr>
      </p:pic>
      <p:pic>
        <p:nvPicPr>
          <p:cNvPr id="13" name="图片 12">
            <a:extLst>
              <a:ext uri="{FF2B5EF4-FFF2-40B4-BE49-F238E27FC236}">
                <a16:creationId xmlns:a16="http://schemas.microsoft.com/office/drawing/2014/main" id="{CDF577AF-7F5B-4A25-83BD-294482EA46F7}"/>
              </a:ext>
            </a:extLst>
          </p:cNvPr>
          <p:cNvPicPr>
            <a:picLocks noChangeAspect="1"/>
          </p:cNvPicPr>
          <p:nvPr/>
        </p:nvPicPr>
        <p:blipFill>
          <a:blip r:embed="rId6"/>
          <a:stretch>
            <a:fillRect/>
          </a:stretch>
        </p:blipFill>
        <p:spPr>
          <a:xfrm>
            <a:off x="623121" y="2104028"/>
            <a:ext cx="673280" cy="256599"/>
          </a:xfrm>
          <a:prstGeom prst="rect">
            <a:avLst/>
          </a:prstGeom>
        </p:spPr>
      </p:pic>
      <p:pic>
        <p:nvPicPr>
          <p:cNvPr id="15" name="图片 14">
            <a:extLst>
              <a:ext uri="{FF2B5EF4-FFF2-40B4-BE49-F238E27FC236}">
                <a16:creationId xmlns:a16="http://schemas.microsoft.com/office/drawing/2014/main" id="{1894F2A3-69CD-418B-9B21-674F1F6BAB68}"/>
              </a:ext>
            </a:extLst>
          </p:cNvPr>
          <p:cNvPicPr>
            <a:picLocks noChangeAspect="1"/>
          </p:cNvPicPr>
          <p:nvPr/>
        </p:nvPicPr>
        <p:blipFill>
          <a:blip r:embed="rId7"/>
          <a:stretch>
            <a:fillRect/>
          </a:stretch>
        </p:blipFill>
        <p:spPr>
          <a:xfrm>
            <a:off x="1255859" y="2138954"/>
            <a:ext cx="4554241" cy="230659"/>
          </a:xfrm>
          <a:prstGeom prst="rect">
            <a:avLst/>
          </a:prstGeom>
        </p:spPr>
      </p:pic>
      <p:pic>
        <p:nvPicPr>
          <p:cNvPr id="16" name="图片 15">
            <a:extLst>
              <a:ext uri="{FF2B5EF4-FFF2-40B4-BE49-F238E27FC236}">
                <a16:creationId xmlns:a16="http://schemas.microsoft.com/office/drawing/2014/main" id="{AE5A713D-91C9-450D-89B0-4C51414A96BA}"/>
              </a:ext>
            </a:extLst>
          </p:cNvPr>
          <p:cNvPicPr>
            <a:picLocks noChangeAspect="1"/>
          </p:cNvPicPr>
          <p:nvPr/>
        </p:nvPicPr>
        <p:blipFill>
          <a:blip r:embed="rId8"/>
          <a:stretch>
            <a:fillRect/>
          </a:stretch>
        </p:blipFill>
        <p:spPr>
          <a:xfrm>
            <a:off x="693045" y="2492283"/>
            <a:ext cx="2320243" cy="253494"/>
          </a:xfrm>
          <a:prstGeom prst="rect">
            <a:avLst/>
          </a:prstGeom>
        </p:spPr>
      </p:pic>
      <p:sp>
        <p:nvSpPr>
          <p:cNvPr id="17" name="矩形 16">
            <a:extLst>
              <a:ext uri="{FF2B5EF4-FFF2-40B4-BE49-F238E27FC236}">
                <a16:creationId xmlns:a16="http://schemas.microsoft.com/office/drawing/2014/main" id="{5AE6004F-A291-4397-A3CB-508B2785D69B}"/>
              </a:ext>
            </a:extLst>
          </p:cNvPr>
          <p:cNvSpPr/>
          <p:nvPr/>
        </p:nvSpPr>
        <p:spPr>
          <a:xfrm>
            <a:off x="6610574" y="2815155"/>
            <a:ext cx="5420061" cy="1077218"/>
          </a:xfrm>
          <a:prstGeom prst="rect">
            <a:avLst/>
          </a:prstGeom>
        </p:spPr>
        <p:txBody>
          <a:bodyPr wrap="square">
            <a:spAutoFit/>
          </a:bodyPr>
          <a:lstStyle/>
          <a:p>
            <a:pPr algn="just"/>
            <a:r>
              <a:rPr lang="en-US" altLang="zh-CN" sz="1600" dirty="0"/>
              <a:t>M</a:t>
            </a:r>
            <a:r>
              <a:rPr lang="zh-CN" altLang="en-US" sz="1600" dirty="0"/>
              <a:t>ost of these models treat output labels as </a:t>
            </a:r>
            <a:r>
              <a:rPr lang="zh-CN" altLang="en-US" sz="1600" dirty="0">
                <a:solidFill>
                  <a:srgbClr val="FF0000"/>
                </a:solidFill>
              </a:rPr>
              <a:t>meaningless one-hot vectors</a:t>
            </a:r>
            <a:r>
              <a:rPr lang="zh-CN" altLang="en-US" sz="1600" dirty="0"/>
              <a:t>, underestimating the </a:t>
            </a:r>
            <a:r>
              <a:rPr lang="zh-CN" altLang="en-US" sz="1600" dirty="0">
                <a:solidFill>
                  <a:srgbClr val="FF0000"/>
                </a:solidFill>
              </a:rPr>
              <a:t>semantic information </a:t>
            </a:r>
            <a:r>
              <a:rPr lang="zh-CN" altLang="en-US" sz="1600" dirty="0"/>
              <a:t>and </a:t>
            </a:r>
            <a:r>
              <a:rPr lang="zh-CN" altLang="en-US" sz="1600" dirty="0">
                <a:solidFill>
                  <a:srgbClr val="FF0000"/>
                </a:solidFill>
              </a:rPr>
              <a:t>guidance of relations </a:t>
            </a:r>
            <a:r>
              <a:rPr lang="zh-CN" altLang="en-US" sz="1600" dirty="0"/>
              <a:t>that these labels reveal, especially for tasks with a small number of labels.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3600" dirty="0">
                <a:latin typeface="Times New Roman" panose="02020603050405020304" pitchFamily="18" charset="0"/>
              </a:rPr>
              <a:t>Method</a:t>
            </a:r>
          </a:p>
        </p:txBody>
      </p:sp>
      <p:pic>
        <p:nvPicPr>
          <p:cNvPr id="3" name="图片 2">
            <a:extLst>
              <a:ext uri="{FF2B5EF4-FFF2-40B4-BE49-F238E27FC236}">
                <a16:creationId xmlns:a16="http://schemas.microsoft.com/office/drawing/2014/main" id="{E08BC224-2DA7-47B4-BE38-0B9A108F96D0}"/>
              </a:ext>
            </a:extLst>
          </p:cNvPr>
          <p:cNvPicPr>
            <a:picLocks noChangeAspect="1"/>
          </p:cNvPicPr>
          <p:nvPr/>
        </p:nvPicPr>
        <p:blipFill>
          <a:blip r:embed="rId3"/>
          <a:stretch>
            <a:fillRect/>
          </a:stretch>
        </p:blipFill>
        <p:spPr>
          <a:xfrm>
            <a:off x="838200" y="1344192"/>
            <a:ext cx="10439776" cy="545836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3600" dirty="0">
                <a:latin typeface="Times New Roman" panose="02020603050405020304" pitchFamily="18" charset="0"/>
              </a:rPr>
              <a:t>Method</a:t>
            </a:r>
          </a:p>
        </p:txBody>
      </p:sp>
      <p:sp>
        <p:nvSpPr>
          <p:cNvPr id="2" name="矩形 1">
            <a:extLst>
              <a:ext uri="{FF2B5EF4-FFF2-40B4-BE49-F238E27FC236}">
                <a16:creationId xmlns:a16="http://schemas.microsoft.com/office/drawing/2014/main" id="{147BB584-33A8-4B5B-B67B-C6EBCEFE6287}"/>
              </a:ext>
            </a:extLst>
          </p:cNvPr>
          <p:cNvSpPr/>
          <p:nvPr/>
        </p:nvSpPr>
        <p:spPr>
          <a:xfrm>
            <a:off x="6840250" y="1649750"/>
            <a:ext cx="2098651" cy="369332"/>
          </a:xfrm>
          <a:prstGeom prst="rect">
            <a:avLst/>
          </a:prstGeom>
        </p:spPr>
        <p:txBody>
          <a:bodyPr wrap="none">
            <a:spAutoFit/>
          </a:bodyPr>
          <a:lstStyle/>
          <a:p>
            <a:pPr marL="285750" indent="-285750">
              <a:buFont typeface="Arial" panose="020B0604020202020204" pitchFamily="34" charset="0"/>
              <a:buChar char="•"/>
            </a:pPr>
            <a:r>
              <a:rPr lang="en-US" altLang="zh-CN" dirty="0"/>
              <a:t>Global Encoding</a:t>
            </a:r>
            <a:endParaRPr lang="zh-CN" altLang="en-US" dirty="0"/>
          </a:p>
        </p:txBody>
      </p:sp>
      <p:sp>
        <p:nvSpPr>
          <p:cNvPr id="7" name="矩形 6">
            <a:extLst>
              <a:ext uri="{FF2B5EF4-FFF2-40B4-BE49-F238E27FC236}">
                <a16:creationId xmlns:a16="http://schemas.microsoft.com/office/drawing/2014/main" id="{CED8E753-1534-487A-A2E1-3819132B1E55}"/>
              </a:ext>
            </a:extLst>
          </p:cNvPr>
          <p:cNvSpPr/>
          <p:nvPr/>
        </p:nvSpPr>
        <p:spPr>
          <a:xfrm>
            <a:off x="6840250" y="3347507"/>
            <a:ext cx="1970411" cy="369332"/>
          </a:xfrm>
          <a:prstGeom prst="rect">
            <a:avLst/>
          </a:prstGeom>
        </p:spPr>
        <p:txBody>
          <a:bodyPr wrap="none">
            <a:spAutoFit/>
          </a:bodyPr>
          <a:lstStyle/>
          <a:p>
            <a:pPr marL="285750" indent="-285750">
              <a:buFont typeface="Arial" panose="020B0604020202020204" pitchFamily="34" charset="0"/>
              <a:buChar char="•"/>
            </a:pPr>
            <a:r>
              <a:rPr lang="en-US" altLang="zh-CN" dirty="0"/>
              <a:t>Local Encoding</a:t>
            </a:r>
            <a:endParaRPr lang="zh-CN" altLang="en-US" dirty="0"/>
          </a:p>
        </p:txBody>
      </p:sp>
      <p:sp>
        <p:nvSpPr>
          <p:cNvPr id="17" name="矩形 16">
            <a:extLst>
              <a:ext uri="{FF2B5EF4-FFF2-40B4-BE49-F238E27FC236}">
                <a16:creationId xmlns:a16="http://schemas.microsoft.com/office/drawing/2014/main" id="{8683D492-705F-4E61-93EE-76E650EED126}"/>
              </a:ext>
            </a:extLst>
          </p:cNvPr>
          <p:cNvSpPr/>
          <p:nvPr/>
        </p:nvSpPr>
        <p:spPr>
          <a:xfrm>
            <a:off x="7022494" y="1177317"/>
            <a:ext cx="3714478" cy="369332"/>
          </a:xfrm>
          <a:prstGeom prst="rect">
            <a:avLst/>
          </a:prstGeom>
        </p:spPr>
        <p:txBody>
          <a:bodyPr wrap="none">
            <a:spAutoFit/>
          </a:bodyPr>
          <a:lstStyle/>
          <a:p>
            <a:r>
              <a:rPr lang="en-US" altLang="zh-CN" b="1" dirty="0"/>
              <a:t>Sentence Semantic Matching Part</a:t>
            </a:r>
            <a:endParaRPr lang="zh-CN" altLang="en-US" b="1" dirty="0"/>
          </a:p>
        </p:txBody>
      </p:sp>
      <p:pic>
        <p:nvPicPr>
          <p:cNvPr id="3" name="图片 2">
            <a:extLst>
              <a:ext uri="{FF2B5EF4-FFF2-40B4-BE49-F238E27FC236}">
                <a16:creationId xmlns:a16="http://schemas.microsoft.com/office/drawing/2014/main" id="{233C4879-88A4-4715-8D14-06E35B8C2F74}"/>
              </a:ext>
            </a:extLst>
          </p:cNvPr>
          <p:cNvPicPr>
            <a:picLocks noChangeAspect="1"/>
          </p:cNvPicPr>
          <p:nvPr/>
        </p:nvPicPr>
        <p:blipFill>
          <a:blip r:embed="rId3"/>
          <a:stretch>
            <a:fillRect/>
          </a:stretch>
        </p:blipFill>
        <p:spPr>
          <a:xfrm>
            <a:off x="7269710" y="2178091"/>
            <a:ext cx="3677880" cy="952399"/>
          </a:xfrm>
          <a:prstGeom prst="rect">
            <a:avLst/>
          </a:prstGeom>
        </p:spPr>
      </p:pic>
      <p:pic>
        <p:nvPicPr>
          <p:cNvPr id="5" name="图片 4">
            <a:extLst>
              <a:ext uri="{FF2B5EF4-FFF2-40B4-BE49-F238E27FC236}">
                <a16:creationId xmlns:a16="http://schemas.microsoft.com/office/drawing/2014/main" id="{F16CDCAF-0B56-42AF-8EFF-0FA86F002894}"/>
              </a:ext>
            </a:extLst>
          </p:cNvPr>
          <p:cNvPicPr>
            <a:picLocks noChangeAspect="1"/>
          </p:cNvPicPr>
          <p:nvPr/>
        </p:nvPicPr>
        <p:blipFill>
          <a:blip r:embed="rId4"/>
          <a:stretch>
            <a:fillRect/>
          </a:stretch>
        </p:blipFill>
        <p:spPr>
          <a:xfrm>
            <a:off x="7021662" y="3790941"/>
            <a:ext cx="4081915" cy="1246800"/>
          </a:xfrm>
          <a:prstGeom prst="rect">
            <a:avLst/>
          </a:prstGeom>
        </p:spPr>
      </p:pic>
      <p:sp>
        <p:nvSpPr>
          <p:cNvPr id="8" name="矩形 7">
            <a:extLst>
              <a:ext uri="{FF2B5EF4-FFF2-40B4-BE49-F238E27FC236}">
                <a16:creationId xmlns:a16="http://schemas.microsoft.com/office/drawing/2014/main" id="{9534FF85-5339-46A3-9516-704A295C3595}"/>
              </a:ext>
            </a:extLst>
          </p:cNvPr>
          <p:cNvSpPr/>
          <p:nvPr/>
        </p:nvSpPr>
        <p:spPr>
          <a:xfrm>
            <a:off x="6926818" y="5037741"/>
            <a:ext cx="2058577" cy="369332"/>
          </a:xfrm>
          <a:prstGeom prst="rect">
            <a:avLst/>
          </a:prstGeom>
        </p:spPr>
        <p:txBody>
          <a:bodyPr wrap="none">
            <a:spAutoFit/>
          </a:bodyPr>
          <a:lstStyle/>
          <a:p>
            <a:pPr marL="285750" indent="-285750">
              <a:buFont typeface="Arial" panose="020B0604020202020204" pitchFamily="34" charset="0"/>
              <a:buChar char="•"/>
            </a:pPr>
            <a:r>
              <a:rPr lang="zh-CN" altLang="en-US" dirty="0"/>
              <a:t>Label Prediction</a:t>
            </a:r>
          </a:p>
        </p:txBody>
      </p:sp>
      <p:pic>
        <p:nvPicPr>
          <p:cNvPr id="9" name="图片 8">
            <a:extLst>
              <a:ext uri="{FF2B5EF4-FFF2-40B4-BE49-F238E27FC236}">
                <a16:creationId xmlns:a16="http://schemas.microsoft.com/office/drawing/2014/main" id="{9A18DD9E-64DE-4A8E-A7B4-1978102946F0}"/>
              </a:ext>
            </a:extLst>
          </p:cNvPr>
          <p:cNvPicPr>
            <a:picLocks noChangeAspect="1"/>
          </p:cNvPicPr>
          <p:nvPr/>
        </p:nvPicPr>
        <p:blipFill>
          <a:blip r:embed="rId5"/>
          <a:stretch>
            <a:fillRect/>
          </a:stretch>
        </p:blipFill>
        <p:spPr>
          <a:xfrm>
            <a:off x="7600521" y="5511613"/>
            <a:ext cx="2924196" cy="338140"/>
          </a:xfrm>
          <a:prstGeom prst="rect">
            <a:avLst/>
          </a:prstGeom>
        </p:spPr>
      </p:pic>
      <p:pic>
        <p:nvPicPr>
          <p:cNvPr id="14" name="图片 13">
            <a:extLst>
              <a:ext uri="{FF2B5EF4-FFF2-40B4-BE49-F238E27FC236}">
                <a16:creationId xmlns:a16="http://schemas.microsoft.com/office/drawing/2014/main" id="{32183AEB-F704-4011-A31E-C7C57426F0CB}"/>
              </a:ext>
            </a:extLst>
          </p:cNvPr>
          <p:cNvPicPr>
            <a:picLocks noChangeAspect="1"/>
          </p:cNvPicPr>
          <p:nvPr/>
        </p:nvPicPr>
        <p:blipFill rotWithShape="1">
          <a:blip r:embed="rId6"/>
          <a:srcRect t="30972" r="46357" b="8622"/>
          <a:stretch/>
        </p:blipFill>
        <p:spPr>
          <a:xfrm>
            <a:off x="231687" y="1309344"/>
            <a:ext cx="5061075" cy="2979773"/>
          </a:xfrm>
          <a:prstGeom prst="rect">
            <a:avLst/>
          </a:prstGeom>
        </p:spPr>
      </p:pic>
      <p:pic>
        <p:nvPicPr>
          <p:cNvPr id="15" name="图片 14">
            <a:extLst>
              <a:ext uri="{FF2B5EF4-FFF2-40B4-BE49-F238E27FC236}">
                <a16:creationId xmlns:a16="http://schemas.microsoft.com/office/drawing/2014/main" id="{F7571AE9-1ED0-4F53-9727-0DFBC61AC889}"/>
              </a:ext>
            </a:extLst>
          </p:cNvPr>
          <p:cNvPicPr>
            <a:picLocks noChangeAspect="1"/>
          </p:cNvPicPr>
          <p:nvPr/>
        </p:nvPicPr>
        <p:blipFill rotWithShape="1">
          <a:blip r:embed="rId6"/>
          <a:srcRect l="53077" t="40609" r="811" b="8740"/>
          <a:stretch/>
        </p:blipFill>
        <p:spPr>
          <a:xfrm>
            <a:off x="279480" y="4296535"/>
            <a:ext cx="4360499" cy="2504242"/>
          </a:xfrm>
          <a:prstGeom prst="rect">
            <a:avLst/>
          </a:prstGeom>
        </p:spPr>
      </p:pic>
      <p:pic>
        <p:nvPicPr>
          <p:cNvPr id="11" name="图片 10">
            <a:extLst>
              <a:ext uri="{FF2B5EF4-FFF2-40B4-BE49-F238E27FC236}">
                <a16:creationId xmlns:a16="http://schemas.microsoft.com/office/drawing/2014/main" id="{3E6A5FA4-D7C1-46BB-9837-34CF66B9A0E5}"/>
              </a:ext>
            </a:extLst>
          </p:cNvPr>
          <p:cNvPicPr>
            <a:picLocks noChangeAspect="1"/>
          </p:cNvPicPr>
          <p:nvPr/>
        </p:nvPicPr>
        <p:blipFill>
          <a:blip r:embed="rId7"/>
          <a:stretch>
            <a:fillRect/>
          </a:stretch>
        </p:blipFill>
        <p:spPr>
          <a:xfrm>
            <a:off x="7335176" y="6120516"/>
            <a:ext cx="3300437" cy="476253"/>
          </a:xfrm>
          <a:prstGeom prst="rect">
            <a:avLst/>
          </a:prstGeom>
        </p:spPr>
      </p:pic>
    </p:spTree>
    <p:extLst>
      <p:ext uri="{BB962C8B-B14F-4D97-AF65-F5344CB8AC3E}">
        <p14:creationId xmlns:p14="http://schemas.microsoft.com/office/powerpoint/2010/main" val="2518273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3600" dirty="0">
                <a:latin typeface="Times New Roman" panose="02020603050405020304" pitchFamily="18" charset="0"/>
              </a:rPr>
              <a:t>Method</a:t>
            </a:r>
          </a:p>
        </p:txBody>
      </p:sp>
      <p:sp>
        <p:nvSpPr>
          <p:cNvPr id="3" name="矩形 2">
            <a:extLst>
              <a:ext uri="{FF2B5EF4-FFF2-40B4-BE49-F238E27FC236}">
                <a16:creationId xmlns:a16="http://schemas.microsoft.com/office/drawing/2014/main" id="{6A9DCC8F-1C35-4DD0-BFE2-AE75A304E9B0}"/>
              </a:ext>
            </a:extLst>
          </p:cNvPr>
          <p:cNvSpPr/>
          <p:nvPr/>
        </p:nvSpPr>
        <p:spPr>
          <a:xfrm>
            <a:off x="7230470" y="1287061"/>
            <a:ext cx="3724096" cy="369332"/>
          </a:xfrm>
          <a:prstGeom prst="rect">
            <a:avLst/>
          </a:prstGeom>
        </p:spPr>
        <p:txBody>
          <a:bodyPr wrap="none">
            <a:spAutoFit/>
          </a:bodyPr>
          <a:lstStyle/>
          <a:p>
            <a:r>
              <a:rPr lang="en-US" altLang="zh-CN" b="1" dirty="0"/>
              <a:t>Relation of Relation Learning Part</a:t>
            </a:r>
            <a:endParaRPr lang="zh-CN" altLang="en-US" b="1" dirty="0"/>
          </a:p>
        </p:txBody>
      </p:sp>
      <p:sp>
        <p:nvSpPr>
          <p:cNvPr id="16" name="矩形 15">
            <a:extLst>
              <a:ext uri="{FF2B5EF4-FFF2-40B4-BE49-F238E27FC236}">
                <a16:creationId xmlns:a16="http://schemas.microsoft.com/office/drawing/2014/main" id="{445D6F24-C81A-4532-9E37-85139D34006D}"/>
              </a:ext>
            </a:extLst>
          </p:cNvPr>
          <p:cNvSpPr/>
          <p:nvPr/>
        </p:nvSpPr>
        <p:spPr>
          <a:xfrm>
            <a:off x="7695501" y="1890652"/>
            <a:ext cx="3382657" cy="338554"/>
          </a:xfrm>
          <a:prstGeom prst="rect">
            <a:avLst/>
          </a:prstGeom>
        </p:spPr>
        <p:txBody>
          <a:bodyPr wrap="none">
            <a:spAutoFit/>
          </a:bodyPr>
          <a:lstStyle/>
          <a:p>
            <a:pPr marL="285750" indent="-285750">
              <a:buFont typeface="Arial" panose="020B0604020202020204" pitchFamily="34" charset="0"/>
              <a:buChar char="•"/>
            </a:pPr>
            <a:r>
              <a:rPr lang="en-US" altLang="zh-CN" sz="1600" dirty="0"/>
              <a:t>Relation of Relation Classification</a:t>
            </a:r>
            <a:endParaRPr lang="zh-CN" altLang="en-US" sz="1600" dirty="0"/>
          </a:p>
        </p:txBody>
      </p:sp>
      <p:sp>
        <p:nvSpPr>
          <p:cNvPr id="19" name="矩形 18">
            <a:extLst>
              <a:ext uri="{FF2B5EF4-FFF2-40B4-BE49-F238E27FC236}">
                <a16:creationId xmlns:a16="http://schemas.microsoft.com/office/drawing/2014/main" id="{62405080-B5E4-4B9C-B84F-673A56EB62B8}"/>
              </a:ext>
            </a:extLst>
          </p:cNvPr>
          <p:cNvSpPr/>
          <p:nvPr/>
        </p:nvSpPr>
        <p:spPr>
          <a:xfrm>
            <a:off x="7733155" y="3943288"/>
            <a:ext cx="2864887" cy="338554"/>
          </a:xfrm>
          <a:prstGeom prst="rect">
            <a:avLst/>
          </a:prstGeom>
        </p:spPr>
        <p:txBody>
          <a:bodyPr wrap="none">
            <a:spAutoFit/>
          </a:bodyPr>
          <a:lstStyle/>
          <a:p>
            <a:pPr marL="285750" indent="-285750">
              <a:buFont typeface="Arial" panose="020B0604020202020204" pitchFamily="34" charset="0"/>
              <a:buChar char="•"/>
            </a:pPr>
            <a:r>
              <a:rPr lang="en-US" altLang="zh-CN" sz="1600" dirty="0"/>
              <a:t>Triplet Distance Calculation</a:t>
            </a:r>
            <a:endParaRPr lang="zh-CN" altLang="en-US" sz="1600" dirty="0"/>
          </a:p>
        </p:txBody>
      </p:sp>
      <p:pic>
        <p:nvPicPr>
          <p:cNvPr id="2" name="图片 1">
            <a:extLst>
              <a:ext uri="{FF2B5EF4-FFF2-40B4-BE49-F238E27FC236}">
                <a16:creationId xmlns:a16="http://schemas.microsoft.com/office/drawing/2014/main" id="{FB171ABD-DB43-4FB9-926C-9851A9BD725C}"/>
              </a:ext>
            </a:extLst>
          </p:cNvPr>
          <p:cNvPicPr>
            <a:picLocks noChangeAspect="1"/>
          </p:cNvPicPr>
          <p:nvPr/>
        </p:nvPicPr>
        <p:blipFill>
          <a:blip r:embed="rId3"/>
          <a:stretch>
            <a:fillRect/>
          </a:stretch>
        </p:blipFill>
        <p:spPr>
          <a:xfrm>
            <a:off x="7523377" y="2508519"/>
            <a:ext cx="4590119" cy="1302958"/>
          </a:xfrm>
          <a:prstGeom prst="rect">
            <a:avLst/>
          </a:prstGeom>
        </p:spPr>
      </p:pic>
      <p:pic>
        <p:nvPicPr>
          <p:cNvPr id="4" name="图片 3">
            <a:extLst>
              <a:ext uri="{FF2B5EF4-FFF2-40B4-BE49-F238E27FC236}">
                <a16:creationId xmlns:a16="http://schemas.microsoft.com/office/drawing/2014/main" id="{1E43F146-CBC6-4DA8-BBAE-737EE7E06897}"/>
              </a:ext>
            </a:extLst>
          </p:cNvPr>
          <p:cNvPicPr>
            <a:picLocks noChangeAspect="1"/>
          </p:cNvPicPr>
          <p:nvPr/>
        </p:nvPicPr>
        <p:blipFill>
          <a:blip r:embed="rId4"/>
          <a:stretch>
            <a:fillRect/>
          </a:stretch>
        </p:blipFill>
        <p:spPr>
          <a:xfrm>
            <a:off x="7423563" y="4658836"/>
            <a:ext cx="4768437" cy="1279435"/>
          </a:xfrm>
          <a:prstGeom prst="rect">
            <a:avLst/>
          </a:prstGeom>
        </p:spPr>
      </p:pic>
      <p:pic>
        <p:nvPicPr>
          <p:cNvPr id="17" name="图片 16">
            <a:extLst>
              <a:ext uri="{FF2B5EF4-FFF2-40B4-BE49-F238E27FC236}">
                <a16:creationId xmlns:a16="http://schemas.microsoft.com/office/drawing/2014/main" id="{862FB1DE-5B08-4C2E-8D64-96790A8AACDB}"/>
              </a:ext>
            </a:extLst>
          </p:cNvPr>
          <p:cNvPicPr>
            <a:picLocks noChangeAspect="1"/>
          </p:cNvPicPr>
          <p:nvPr/>
        </p:nvPicPr>
        <p:blipFill rotWithShape="1">
          <a:blip r:embed="rId5"/>
          <a:srcRect l="52613" t="206" r="832" b="57703"/>
          <a:stretch/>
        </p:blipFill>
        <p:spPr>
          <a:xfrm>
            <a:off x="252396" y="1460196"/>
            <a:ext cx="4860241" cy="2297466"/>
          </a:xfrm>
          <a:prstGeom prst="rect">
            <a:avLst/>
          </a:prstGeom>
        </p:spPr>
      </p:pic>
      <p:pic>
        <p:nvPicPr>
          <p:cNvPr id="5" name="图片 4">
            <a:extLst>
              <a:ext uri="{FF2B5EF4-FFF2-40B4-BE49-F238E27FC236}">
                <a16:creationId xmlns:a16="http://schemas.microsoft.com/office/drawing/2014/main" id="{DD3539FB-93B8-40A8-AD1C-C1CB12368528}"/>
              </a:ext>
            </a:extLst>
          </p:cNvPr>
          <p:cNvPicPr>
            <a:picLocks noChangeAspect="1"/>
          </p:cNvPicPr>
          <p:nvPr/>
        </p:nvPicPr>
        <p:blipFill>
          <a:blip r:embed="rId6"/>
          <a:stretch>
            <a:fillRect/>
          </a:stretch>
        </p:blipFill>
        <p:spPr>
          <a:xfrm>
            <a:off x="168719" y="4429959"/>
            <a:ext cx="3874546" cy="609239"/>
          </a:xfrm>
          <a:prstGeom prst="rect">
            <a:avLst/>
          </a:prstGeom>
        </p:spPr>
      </p:pic>
      <p:pic>
        <p:nvPicPr>
          <p:cNvPr id="7" name="图片 6">
            <a:extLst>
              <a:ext uri="{FF2B5EF4-FFF2-40B4-BE49-F238E27FC236}">
                <a16:creationId xmlns:a16="http://schemas.microsoft.com/office/drawing/2014/main" id="{C3667990-6A30-440F-A5DA-E92AFBD8F0FA}"/>
              </a:ext>
            </a:extLst>
          </p:cNvPr>
          <p:cNvPicPr>
            <a:picLocks noChangeAspect="1"/>
          </p:cNvPicPr>
          <p:nvPr/>
        </p:nvPicPr>
        <p:blipFill>
          <a:blip r:embed="rId7"/>
          <a:stretch>
            <a:fillRect/>
          </a:stretch>
        </p:blipFill>
        <p:spPr>
          <a:xfrm>
            <a:off x="216010" y="5198828"/>
            <a:ext cx="3575268" cy="331340"/>
          </a:xfrm>
          <a:prstGeom prst="rect">
            <a:avLst/>
          </a:prstGeom>
        </p:spPr>
      </p:pic>
      <p:pic>
        <p:nvPicPr>
          <p:cNvPr id="8" name="图片 7">
            <a:extLst>
              <a:ext uri="{FF2B5EF4-FFF2-40B4-BE49-F238E27FC236}">
                <a16:creationId xmlns:a16="http://schemas.microsoft.com/office/drawing/2014/main" id="{14A0F68B-64FB-4ADC-9BBA-31E6AC3310A0}"/>
              </a:ext>
            </a:extLst>
          </p:cNvPr>
          <p:cNvPicPr>
            <a:picLocks noChangeAspect="1"/>
          </p:cNvPicPr>
          <p:nvPr/>
        </p:nvPicPr>
        <p:blipFill>
          <a:blip r:embed="rId8"/>
          <a:stretch>
            <a:fillRect/>
          </a:stretch>
        </p:blipFill>
        <p:spPr>
          <a:xfrm>
            <a:off x="267858" y="5689798"/>
            <a:ext cx="4590670" cy="871105"/>
          </a:xfrm>
          <a:prstGeom prst="rect">
            <a:avLst/>
          </a:prstGeom>
        </p:spPr>
      </p:pic>
      <p:pic>
        <p:nvPicPr>
          <p:cNvPr id="10" name="图片 9">
            <a:extLst>
              <a:ext uri="{FF2B5EF4-FFF2-40B4-BE49-F238E27FC236}">
                <a16:creationId xmlns:a16="http://schemas.microsoft.com/office/drawing/2014/main" id="{EA198070-A988-4193-AF74-2AD2CB2656D6}"/>
              </a:ext>
            </a:extLst>
          </p:cNvPr>
          <p:cNvPicPr>
            <a:picLocks noChangeAspect="1"/>
          </p:cNvPicPr>
          <p:nvPr/>
        </p:nvPicPr>
        <p:blipFill>
          <a:blip r:embed="rId9"/>
          <a:stretch>
            <a:fillRect/>
          </a:stretch>
        </p:blipFill>
        <p:spPr>
          <a:xfrm>
            <a:off x="4858528" y="3917292"/>
            <a:ext cx="2608802" cy="2279118"/>
          </a:xfrm>
          <a:prstGeom prst="rect">
            <a:avLst/>
          </a:prstGeom>
        </p:spPr>
      </p:pic>
      <p:sp>
        <p:nvSpPr>
          <p:cNvPr id="20" name="矩形 19">
            <a:extLst>
              <a:ext uri="{FF2B5EF4-FFF2-40B4-BE49-F238E27FC236}">
                <a16:creationId xmlns:a16="http://schemas.microsoft.com/office/drawing/2014/main" id="{BEA573A1-A8FE-4D61-8D40-071417EFF4D5}"/>
              </a:ext>
            </a:extLst>
          </p:cNvPr>
          <p:cNvSpPr/>
          <p:nvPr/>
        </p:nvSpPr>
        <p:spPr>
          <a:xfrm>
            <a:off x="4935774" y="6241107"/>
            <a:ext cx="2662908" cy="307777"/>
          </a:xfrm>
          <a:prstGeom prst="rect">
            <a:avLst/>
          </a:prstGeom>
        </p:spPr>
        <p:txBody>
          <a:bodyPr wrap="none">
            <a:spAutoFit/>
          </a:bodyPr>
          <a:lstStyle/>
          <a:p>
            <a:r>
              <a:rPr lang="en-US" altLang="zh-CN" sz="1400" dirty="0"/>
              <a:t>Supervised Contrastive Learning</a:t>
            </a:r>
          </a:p>
        </p:txBody>
      </p:sp>
    </p:spTree>
    <p:extLst>
      <p:ext uri="{BB962C8B-B14F-4D97-AF65-F5344CB8AC3E}">
        <p14:creationId xmlns:p14="http://schemas.microsoft.com/office/powerpoint/2010/main" val="4188310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kumimoji="1" lang="en-US" altLang="zh-CN" sz="4000" dirty="0">
                <a:latin typeface="Times New Roman" panose="02020603050405020304" pitchFamily="18" charset="0"/>
              </a:rPr>
              <a:t>Experiments</a:t>
            </a:r>
          </a:p>
        </p:txBody>
      </p:sp>
      <p:pic>
        <p:nvPicPr>
          <p:cNvPr id="3" name="图片 2">
            <a:extLst>
              <a:ext uri="{FF2B5EF4-FFF2-40B4-BE49-F238E27FC236}">
                <a16:creationId xmlns:a16="http://schemas.microsoft.com/office/drawing/2014/main" id="{9116F80F-7DE2-42ED-A08A-773FB6C39006}"/>
              </a:ext>
            </a:extLst>
          </p:cNvPr>
          <p:cNvPicPr>
            <a:picLocks noChangeAspect="1"/>
          </p:cNvPicPr>
          <p:nvPr/>
        </p:nvPicPr>
        <p:blipFill>
          <a:blip r:embed="rId3"/>
          <a:stretch>
            <a:fillRect/>
          </a:stretch>
        </p:blipFill>
        <p:spPr>
          <a:xfrm>
            <a:off x="1373946" y="1960819"/>
            <a:ext cx="9444107" cy="378621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a:xfrm>
            <a:off x="838200" y="758047"/>
            <a:ext cx="10515600" cy="482947"/>
          </a:xfrm>
        </p:spPr>
        <p:txBody>
          <a:bodyPr/>
          <a:lstStyle/>
          <a:p>
            <a:r>
              <a:rPr kumimoji="1" lang="en-US" altLang="zh-CN" sz="4000" dirty="0">
                <a:latin typeface="Times New Roman" panose="02020603050405020304" pitchFamily="18" charset="0"/>
              </a:rPr>
              <a:t>Experiments</a:t>
            </a:r>
          </a:p>
        </p:txBody>
      </p:sp>
      <p:pic>
        <p:nvPicPr>
          <p:cNvPr id="3" name="图片 2">
            <a:extLst>
              <a:ext uri="{FF2B5EF4-FFF2-40B4-BE49-F238E27FC236}">
                <a16:creationId xmlns:a16="http://schemas.microsoft.com/office/drawing/2014/main" id="{15DBD41C-EF87-443A-B5DB-CCFD4433EDE5}"/>
              </a:ext>
            </a:extLst>
          </p:cNvPr>
          <p:cNvPicPr>
            <a:picLocks noChangeAspect="1"/>
          </p:cNvPicPr>
          <p:nvPr/>
        </p:nvPicPr>
        <p:blipFill>
          <a:blip r:embed="rId2"/>
          <a:stretch>
            <a:fillRect/>
          </a:stretch>
        </p:blipFill>
        <p:spPr>
          <a:xfrm>
            <a:off x="2606613" y="2366682"/>
            <a:ext cx="7125898" cy="363044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kumimoji="1" lang="en-US" altLang="zh-CN" sz="4000" dirty="0">
                <a:latin typeface="Times New Roman" panose="02020603050405020304" pitchFamily="18" charset="0"/>
              </a:rPr>
              <a:t>Experiments</a:t>
            </a:r>
          </a:p>
        </p:txBody>
      </p:sp>
      <p:pic>
        <p:nvPicPr>
          <p:cNvPr id="3" name="图片 2">
            <a:extLst>
              <a:ext uri="{FF2B5EF4-FFF2-40B4-BE49-F238E27FC236}">
                <a16:creationId xmlns:a16="http://schemas.microsoft.com/office/drawing/2014/main" id="{D8197FCA-594A-4747-8DC8-4DAFF054B4E7}"/>
              </a:ext>
            </a:extLst>
          </p:cNvPr>
          <p:cNvPicPr>
            <a:picLocks noChangeAspect="1"/>
          </p:cNvPicPr>
          <p:nvPr/>
        </p:nvPicPr>
        <p:blipFill>
          <a:blip r:embed="rId2"/>
          <a:stretch>
            <a:fillRect/>
          </a:stretch>
        </p:blipFill>
        <p:spPr>
          <a:xfrm>
            <a:off x="2190721" y="1875625"/>
            <a:ext cx="7810557" cy="3924329"/>
          </a:xfrm>
          <a:prstGeom prst="rect">
            <a:avLst/>
          </a:prstGeom>
        </p:spPr>
      </p:pic>
    </p:spTree>
    <p:extLst>
      <p:ext uri="{BB962C8B-B14F-4D97-AF65-F5344CB8AC3E}">
        <p14:creationId xmlns:p14="http://schemas.microsoft.com/office/powerpoint/2010/main" val="11261162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DOC_GUID" val="{7146a6f6-881e-49d8-894d-5059c59493c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7804</TotalTime>
  <Words>750</Words>
  <Application>Microsoft Office PowerPoint</Application>
  <PresentationFormat>宽屏</PresentationFormat>
  <Paragraphs>59</Paragraphs>
  <Slides>12</Slides>
  <Notes>7</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12</vt:i4>
      </vt:variant>
    </vt:vector>
  </HeadingPairs>
  <TitlesOfParts>
    <vt:vector size="22" baseType="lpstr">
      <vt:lpstr>等线</vt:lpstr>
      <vt:lpstr>黑体</vt:lpstr>
      <vt:lpstr>华康俪金黑W8(P)</vt:lpstr>
      <vt:lpstr>宋体</vt:lpstr>
      <vt:lpstr>Arial</vt:lpstr>
      <vt:lpstr>Bahnschrift Condensed</vt:lpstr>
      <vt:lpstr>Gill Sans Ultra Bold</vt:lpstr>
      <vt:lpstr>Times New Roman</vt:lpstr>
      <vt:lpstr>Wingdings</vt:lpstr>
      <vt:lpstr>Office 主题​​</vt:lpstr>
      <vt:lpstr>PowerPoint 演示文稿</vt:lpstr>
      <vt:lpstr>PowerPoint 演示文稿</vt:lpstr>
      <vt:lpstr>Introduction</vt:lpstr>
      <vt:lpstr>Method</vt:lpstr>
      <vt:lpstr>Method</vt:lpstr>
      <vt:lpstr>Method</vt:lpstr>
      <vt:lpstr>Experiments</vt:lpstr>
      <vt:lpstr>Experiments</vt:lpstr>
      <vt:lpstr>Experiments</vt:lpstr>
      <vt:lpstr>Experiments</vt:lpstr>
      <vt:lpstr>Summary</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刘 思进</cp:lastModifiedBy>
  <cp:revision>1467</cp:revision>
  <dcterms:created xsi:type="dcterms:W3CDTF">2017-04-22T07:59:00Z</dcterms:created>
  <dcterms:modified xsi:type="dcterms:W3CDTF">2021-02-02T14:13:52Z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